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93" r:id="rId2"/>
    <p:sldId id="335" r:id="rId3"/>
    <p:sldId id="333" r:id="rId4"/>
    <p:sldId id="334" r:id="rId5"/>
    <p:sldId id="326" r:id="rId6"/>
    <p:sldId id="327" r:id="rId7"/>
    <p:sldId id="325" r:id="rId8"/>
    <p:sldId id="397" r:id="rId9"/>
    <p:sldId id="372" r:id="rId10"/>
    <p:sldId id="329" r:id="rId11"/>
    <p:sldId id="330" r:id="rId12"/>
    <p:sldId id="328" r:id="rId13"/>
    <p:sldId id="336" r:id="rId14"/>
    <p:sldId id="373" r:id="rId15"/>
    <p:sldId id="399" r:id="rId16"/>
    <p:sldId id="341" r:id="rId17"/>
    <p:sldId id="338" r:id="rId18"/>
    <p:sldId id="339" r:id="rId19"/>
    <p:sldId id="340" r:id="rId20"/>
    <p:sldId id="342" r:id="rId21"/>
    <p:sldId id="343" r:id="rId22"/>
    <p:sldId id="344" r:id="rId23"/>
    <p:sldId id="398" r:id="rId24"/>
    <p:sldId id="383" r:id="rId25"/>
    <p:sldId id="384" r:id="rId26"/>
    <p:sldId id="378" r:id="rId27"/>
    <p:sldId id="380" r:id="rId28"/>
    <p:sldId id="379" r:id="rId29"/>
    <p:sldId id="376" r:id="rId30"/>
    <p:sldId id="381" r:id="rId31"/>
    <p:sldId id="382" r:id="rId32"/>
    <p:sldId id="386" r:id="rId33"/>
    <p:sldId id="385" r:id="rId34"/>
    <p:sldId id="387" r:id="rId35"/>
    <p:sldId id="388" r:id="rId36"/>
    <p:sldId id="337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425" r:id="rId45"/>
    <p:sldId id="357" r:id="rId46"/>
    <p:sldId id="358" r:id="rId47"/>
    <p:sldId id="396" r:id="rId48"/>
    <p:sldId id="426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411" r:id="rId61"/>
    <p:sldId id="412" r:id="rId62"/>
    <p:sldId id="413" r:id="rId63"/>
    <p:sldId id="427" r:id="rId64"/>
    <p:sldId id="414" r:id="rId65"/>
    <p:sldId id="415" r:id="rId66"/>
    <p:sldId id="416" r:id="rId67"/>
    <p:sldId id="428" r:id="rId68"/>
    <p:sldId id="417" r:id="rId69"/>
    <p:sldId id="429" r:id="rId70"/>
    <p:sldId id="418" r:id="rId71"/>
    <p:sldId id="419" r:id="rId72"/>
    <p:sldId id="420" r:id="rId73"/>
    <p:sldId id="421" r:id="rId74"/>
    <p:sldId id="430" r:id="rId75"/>
    <p:sldId id="422" r:id="rId76"/>
    <p:sldId id="423" r:id="rId77"/>
    <p:sldId id="424" r:id="rId78"/>
    <p:sldId id="351" r:id="rId79"/>
    <p:sldId id="352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293"/>
            <p14:sldId id="335"/>
            <p14:sldId id="333"/>
            <p14:sldId id="334"/>
            <p14:sldId id="326"/>
            <p14:sldId id="327"/>
            <p14:sldId id="325"/>
            <p14:sldId id="397"/>
            <p14:sldId id="372"/>
            <p14:sldId id="329"/>
            <p14:sldId id="330"/>
            <p14:sldId id="328"/>
            <p14:sldId id="336"/>
            <p14:sldId id="373"/>
            <p14:sldId id="399"/>
            <p14:sldId id="341"/>
            <p14:sldId id="338"/>
            <p14:sldId id="339"/>
            <p14:sldId id="340"/>
            <p14:sldId id="342"/>
            <p14:sldId id="343"/>
            <p14:sldId id="344"/>
            <p14:sldId id="398"/>
            <p14:sldId id="383"/>
            <p14:sldId id="384"/>
            <p14:sldId id="378"/>
            <p14:sldId id="380"/>
            <p14:sldId id="379"/>
            <p14:sldId id="376"/>
            <p14:sldId id="381"/>
            <p14:sldId id="382"/>
            <p14:sldId id="386"/>
            <p14:sldId id="385"/>
            <p14:sldId id="387"/>
            <p14:sldId id="388"/>
            <p14:sldId id="337"/>
            <p14:sldId id="389"/>
            <p14:sldId id="390"/>
            <p14:sldId id="391"/>
            <p14:sldId id="392"/>
            <p14:sldId id="393"/>
            <p14:sldId id="394"/>
            <p14:sldId id="395"/>
            <p14:sldId id="425"/>
            <p14:sldId id="357"/>
            <p14:sldId id="358"/>
            <p14:sldId id="396"/>
            <p14:sldId id="426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27"/>
            <p14:sldId id="414"/>
            <p14:sldId id="415"/>
            <p14:sldId id="416"/>
            <p14:sldId id="428"/>
            <p14:sldId id="417"/>
            <p14:sldId id="429"/>
            <p14:sldId id="418"/>
            <p14:sldId id="419"/>
            <p14:sldId id="420"/>
            <p14:sldId id="421"/>
            <p14:sldId id="430"/>
            <p14:sldId id="422"/>
            <p14:sldId id="423"/>
            <p14:sldId id="424"/>
            <p14:sldId id="351"/>
            <p14:sldId id="352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69BEB"/>
    <a:srgbClr val="105CA4"/>
    <a:srgbClr val="FFFF00"/>
    <a:srgbClr val="F37739"/>
    <a:srgbClr val="080300"/>
    <a:srgbClr val="00B050"/>
    <a:srgbClr val="BB0000"/>
    <a:srgbClr val="435E28"/>
    <a:srgbClr val="257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8" autoAdjust="0"/>
    <p:restoredTop sz="98837" autoAdjust="0"/>
  </p:normalViewPr>
  <p:slideViewPr>
    <p:cSldViewPr snapToGrid="0">
      <p:cViewPr>
        <p:scale>
          <a:sx n="100" d="100"/>
          <a:sy n="100" d="100"/>
        </p:scale>
        <p:origin x="-1164" y="-4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4040"/>
    </p:cViewPr>
  </p:sorterViewPr>
  <p:notesViewPr>
    <p:cSldViewPr snapToGrid="0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t>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Maintainers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Resilient </a:t>
            </a:r>
            <a:r>
              <a:rPr lang="en-US" dirty="0" err="1" smtClean="0"/>
              <a:t>Dist</a:t>
            </a:r>
            <a:r>
              <a:rPr lang="en-US" dirty="0" smtClean="0"/>
              <a:t> Dataset</a:t>
            </a:r>
          </a:p>
          <a:p>
            <a:r>
              <a:rPr lang="en-US" dirty="0" smtClean="0"/>
              <a:t>Simply a collection</a:t>
            </a:r>
          </a:p>
          <a:p>
            <a:r>
              <a:rPr lang="en-US" dirty="0" smtClean="0"/>
              <a:t>Distributed behind the scenes</a:t>
            </a:r>
          </a:p>
          <a:p>
            <a:r>
              <a:rPr lang="en-US" dirty="0" smtClean="0"/>
              <a:t>Failures don’t require full rebuilds</a:t>
            </a:r>
          </a:p>
          <a:p>
            <a:r>
              <a:rPr lang="en-US" dirty="0" err="1" smtClean="0"/>
              <a:t>Uncircle</a:t>
            </a:r>
            <a:endParaRPr lang="en-US" dirty="0" smtClean="0"/>
          </a:p>
          <a:p>
            <a:r>
              <a:rPr lang="en-US" dirty="0" smtClean="0"/>
              <a:t>Lazy cat</a:t>
            </a:r>
          </a:p>
          <a:p>
            <a:r>
              <a:rPr lang="en-US" dirty="0" smtClean="0"/>
              <a:t>DAG</a:t>
            </a:r>
          </a:p>
          <a:p>
            <a:r>
              <a:rPr lang="en-US" dirty="0" smtClean="0"/>
              <a:t>Transformations</a:t>
            </a:r>
          </a:p>
          <a:p>
            <a:r>
              <a:rPr lang="en-US" dirty="0" smtClean="0"/>
              <a:t>Map – Filter –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Action cat</a:t>
            </a:r>
          </a:p>
          <a:p>
            <a:r>
              <a:rPr lang="en-US" dirty="0" smtClean="0"/>
              <a:t>Collect – count – reduce –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NEXT: With better understanding – back to high level pic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1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(While seems collection)</a:t>
            </a:r>
          </a:p>
          <a:p>
            <a:r>
              <a:rPr lang="en-US" dirty="0" smtClean="0"/>
              <a:t>Really distributed</a:t>
            </a:r>
          </a:p>
          <a:p>
            <a:r>
              <a:rPr lang="en-US" dirty="0" smtClean="0"/>
              <a:t>NEXT: to be executed in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0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(whether </a:t>
            </a:r>
            <a:r>
              <a:rPr lang="en-US" dirty="0"/>
              <a:t>across CPU's, machines, or </a:t>
            </a:r>
            <a:r>
              <a:rPr lang="en-US" dirty="0" smtClean="0"/>
              <a:t>both)</a:t>
            </a:r>
          </a:p>
          <a:p>
            <a:r>
              <a:rPr lang="en-US" dirty="0" smtClean="0"/>
              <a:t>(Driver </a:t>
            </a:r>
            <a:r>
              <a:rPr lang="en-US" dirty="0"/>
              <a:t>application is just like any other </a:t>
            </a:r>
            <a:r>
              <a:rPr lang="en-US" dirty="0" smtClean="0"/>
              <a:t>application)</a:t>
            </a:r>
            <a:endParaRPr lang="en-US" dirty="0"/>
          </a:p>
          <a:p>
            <a:r>
              <a:rPr lang="en-US" dirty="0" smtClean="0"/>
              <a:t>NEXT: Until an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6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Driver and context distribute task</a:t>
            </a:r>
          </a:p>
          <a:p>
            <a:r>
              <a:rPr lang="en-US" dirty="0" smtClean="0"/>
              <a:t>Which transform respective datasets </a:t>
            </a:r>
          </a:p>
          <a:p>
            <a:r>
              <a:rPr lang="en-US" dirty="0" smtClean="0"/>
              <a:t>(After all tasks done can trigger next part of DAG until completed)</a:t>
            </a:r>
          </a:p>
          <a:p>
            <a:r>
              <a:rPr lang="en-US" dirty="0" smtClean="0"/>
              <a:t>If before complete a chunk is lost</a:t>
            </a:r>
          </a:p>
          <a:p>
            <a:r>
              <a:rPr lang="en-US" dirty="0" smtClean="0"/>
              <a:t>Scheduler finds a new node</a:t>
            </a:r>
          </a:p>
          <a:p>
            <a:r>
              <a:rPr lang="en-US" dirty="0" smtClean="0"/>
              <a:t>And restarts transformation only as far as needed until in sync</a:t>
            </a:r>
          </a:p>
          <a:p>
            <a:r>
              <a:rPr lang="en-US" dirty="0" smtClean="0"/>
              <a:t>NEXT: So, where does the INITIAL data come from?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6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(numerous possibilities)</a:t>
            </a:r>
          </a:p>
          <a:p>
            <a:r>
              <a:rPr lang="en-US" dirty="0" smtClean="0"/>
              <a:t>File system (as seen)</a:t>
            </a:r>
          </a:p>
          <a:p>
            <a:r>
              <a:rPr lang="en-US" dirty="0" smtClean="0"/>
              <a:t>Distributed ones: HDFS - Amazon S3 (hdfs:// or s3n://)</a:t>
            </a:r>
          </a:p>
          <a:p>
            <a:r>
              <a:rPr lang="en-US" dirty="0" smtClean="0"/>
              <a:t>Databases</a:t>
            </a:r>
          </a:p>
          <a:p>
            <a:r>
              <a:rPr lang="en-US" dirty="0" smtClean="0"/>
              <a:t>Distributed ones again: Cassandra</a:t>
            </a:r>
          </a:p>
          <a:p>
            <a:r>
              <a:rPr lang="en-US" dirty="0" smtClean="0"/>
              <a:t>Load from memory if can fit from start</a:t>
            </a:r>
          </a:p>
          <a:p>
            <a:r>
              <a:rPr lang="en-US" dirty="0" smtClean="0"/>
              <a:t>(Numerous file formats)</a:t>
            </a:r>
          </a:p>
          <a:p>
            <a:r>
              <a:rPr lang="en-US" dirty="0" smtClean="0"/>
              <a:t>Parquet – Avro, and more</a:t>
            </a:r>
          </a:p>
          <a:p>
            <a:r>
              <a:rPr lang="en-US" dirty="0" smtClean="0"/>
              <a:t>NEXT: Load in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70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Before </a:t>
            </a:r>
            <a:r>
              <a:rPr lang="en-US" dirty="0"/>
              <a:t>digging any further, SUPER QUICK Lambda review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(Before digging any further, SUPER QUICK Lambda </a:t>
            </a:r>
            <a:r>
              <a:rPr lang="en-US" dirty="0" smtClean="0"/>
              <a:t>review)</a:t>
            </a:r>
          </a:p>
          <a:p>
            <a:r>
              <a:rPr lang="en-US" dirty="0" smtClean="0"/>
              <a:t>Already used in a number of places</a:t>
            </a:r>
          </a:p>
          <a:p>
            <a:r>
              <a:rPr lang="en-US" dirty="0" err="1" smtClean="0"/>
              <a:t>Flatmap’s</a:t>
            </a:r>
            <a:r>
              <a:rPr lang="en-US" dirty="0" smtClean="0"/>
              <a:t> line goes to line split on space</a:t>
            </a:r>
          </a:p>
          <a:p>
            <a:r>
              <a:rPr lang="en-US" dirty="0" smtClean="0"/>
              <a:t>NEXT: Start w/ what everybody knows = Named Methods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0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here, </a:t>
            </a:r>
            <a:r>
              <a:rPr lang="en-US" dirty="0" err="1" smtClean="0"/>
              <a:t>AddOne</a:t>
            </a:r>
            <a:r>
              <a:rPr lang="en-US" dirty="0" smtClean="0"/>
              <a:t> is an </a:t>
            </a:r>
            <a:r>
              <a:rPr lang="en-US" dirty="0" err="1" smtClean="0"/>
              <a:t>incrementer</a:t>
            </a:r>
            <a:r>
              <a:rPr lang="en-US" dirty="0" smtClean="0"/>
              <a:t> (note </a:t>
            </a:r>
            <a:r>
              <a:rPr lang="en-US" dirty="0" err="1" smtClean="0"/>
              <a:t>scala</a:t>
            </a:r>
            <a:r>
              <a:rPr lang="en-US" dirty="0" smtClean="0"/>
              <a:t> final statement is return)</a:t>
            </a:r>
          </a:p>
          <a:p>
            <a:r>
              <a:rPr lang="en-US" dirty="0" smtClean="0"/>
              <a:t>Given a number list</a:t>
            </a:r>
          </a:p>
          <a:p>
            <a:r>
              <a:rPr lang="en-US" dirty="0" smtClean="0"/>
              <a:t>Using for loop, run each through our </a:t>
            </a:r>
            <a:r>
              <a:rPr lang="en-US" dirty="0" err="1" smtClean="0"/>
              <a:t>addOne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Yields a new incremented list</a:t>
            </a:r>
          </a:p>
          <a:p>
            <a:r>
              <a:rPr lang="en-US" dirty="0" smtClean="0"/>
              <a:t>NEXT: Let’s rewrite as a lambda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49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</a:t>
            </a:r>
            <a:r>
              <a:rPr lang="en-US" dirty="0" err="1"/>
              <a:t>addOne</a:t>
            </a:r>
            <a:r>
              <a:rPr lang="en-US" dirty="0"/>
              <a:t> </a:t>
            </a:r>
            <a:r>
              <a:rPr lang="en-US" dirty="0" smtClean="0"/>
              <a:t>method</a:t>
            </a:r>
          </a:p>
          <a:p>
            <a:r>
              <a:rPr lang="en-US" dirty="0"/>
              <a:t>S</a:t>
            </a:r>
            <a:r>
              <a:rPr lang="en-US" dirty="0" smtClean="0"/>
              <a:t>ame </a:t>
            </a:r>
            <a:r>
              <a:rPr lang="en-US" dirty="0"/>
              <a:t>starting </a:t>
            </a:r>
            <a:r>
              <a:rPr lang="en-US" dirty="0" smtClean="0"/>
              <a:t>list</a:t>
            </a:r>
          </a:p>
          <a:p>
            <a:r>
              <a:rPr lang="en-US" dirty="0" smtClean="0"/>
              <a:t>Same transformation using list’s map method </a:t>
            </a:r>
          </a:p>
          <a:p>
            <a:r>
              <a:rPr lang="en-US" dirty="0" smtClean="0"/>
              <a:t>(same as for-comp earlier, each integer is MAPPED through the </a:t>
            </a:r>
            <a:r>
              <a:rPr lang="en-US" dirty="0" err="1" smtClean="0"/>
              <a:t>addOne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Same output</a:t>
            </a:r>
          </a:p>
          <a:p>
            <a:r>
              <a:rPr lang="en-US" dirty="0" smtClean="0"/>
              <a:t>NEXT: Lambda allows for even cleaner code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98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inline instead of delegating to </a:t>
            </a:r>
            <a:r>
              <a:rPr lang="en-US" dirty="0" err="1" smtClean="0"/>
              <a:t>addOne</a:t>
            </a:r>
            <a:endParaRPr lang="en-US" dirty="0" smtClean="0"/>
          </a:p>
          <a:p>
            <a:r>
              <a:rPr lang="en-US" dirty="0" smtClean="0"/>
              <a:t>STILL same result</a:t>
            </a:r>
          </a:p>
          <a:p>
            <a:r>
              <a:rPr lang="en-US" dirty="0" smtClean="0"/>
              <a:t>NEXT: Slide up (Take concise lambda to see a one to one comparison)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4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Matei</a:t>
            </a:r>
            <a:endParaRPr lang="en-US" dirty="0" smtClean="0"/>
          </a:p>
          <a:p>
            <a:r>
              <a:rPr lang="en-US" dirty="0" smtClean="0"/>
              <a:t>Reynold</a:t>
            </a:r>
          </a:p>
          <a:p>
            <a:r>
              <a:rPr lang="en-US" dirty="0" smtClean="0"/>
              <a:t>Patrick</a:t>
            </a:r>
          </a:p>
          <a:p>
            <a:r>
              <a:rPr lang="en-US" dirty="0" smtClean="0"/>
              <a:t>Josh</a:t>
            </a:r>
          </a:p>
          <a:p>
            <a:r>
              <a:rPr lang="en-US" dirty="0" smtClean="0"/>
              <a:t>NEXT: Agenda, where we’re 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8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Original named method code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05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side of lambda is </a:t>
            </a:r>
            <a:r>
              <a:rPr lang="en-US" dirty="0" err="1" smtClean="0"/>
              <a:t>param</a:t>
            </a:r>
            <a:r>
              <a:rPr lang="en-US" dirty="0" smtClean="0"/>
              <a:t> list for function</a:t>
            </a:r>
          </a:p>
          <a:p>
            <a:r>
              <a:rPr lang="en-US" dirty="0" smtClean="0"/>
              <a:t>Same as method </a:t>
            </a:r>
            <a:r>
              <a:rPr lang="en-US" dirty="0" err="1" smtClean="0"/>
              <a:t>param</a:t>
            </a:r>
            <a:r>
              <a:rPr lang="en-US" dirty="0" smtClean="0"/>
              <a:t> list</a:t>
            </a:r>
          </a:p>
          <a:p>
            <a:r>
              <a:rPr lang="en-US" dirty="0" smtClean="0"/>
              <a:t>So, right side of lambda</a:t>
            </a:r>
          </a:p>
          <a:p>
            <a:r>
              <a:rPr lang="en-US" dirty="0" smtClean="0"/>
              <a:t>Same as method code block</a:t>
            </a:r>
          </a:p>
          <a:p>
            <a:r>
              <a:rPr lang="en-US" dirty="0" smtClean="0"/>
              <a:t>(Simplified view of functional code block)</a:t>
            </a:r>
          </a:p>
          <a:p>
            <a:r>
              <a:rPr lang="en-US" dirty="0" smtClean="0"/>
              <a:t>(Usage  depends on method it’s provided to)</a:t>
            </a:r>
          </a:p>
          <a:p>
            <a:r>
              <a:rPr lang="en-US" dirty="0" smtClean="0"/>
              <a:t>Map iterates through each item, applying function, output new list</a:t>
            </a:r>
          </a:p>
          <a:p>
            <a:r>
              <a:rPr lang="en-US" dirty="0" smtClean="0"/>
              <a:t>Just as manual iteration</a:t>
            </a:r>
          </a:p>
          <a:p>
            <a:r>
              <a:rPr lang="en-US" dirty="0" smtClean="0"/>
              <a:t>NOTE: Scala allows multiline, but Python does not</a:t>
            </a:r>
          </a:p>
          <a:p>
            <a:r>
              <a:rPr lang="en-US" dirty="0" smtClean="0"/>
              <a:t>NEXT: Now let’s use all this to explore RDD Transformations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47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(Remember 2 method types: Transformations &amp; Actions)</a:t>
            </a:r>
          </a:p>
          <a:p>
            <a:r>
              <a:rPr lang="en-US" dirty="0" smtClean="0"/>
              <a:t>(Trans is as sounds)</a:t>
            </a:r>
          </a:p>
          <a:p>
            <a:r>
              <a:rPr lang="en-US" dirty="0" smtClean="0"/>
              <a:t>Takes dataset</a:t>
            </a:r>
          </a:p>
          <a:p>
            <a:r>
              <a:rPr lang="en-US" dirty="0" smtClean="0"/>
              <a:t>Runs through provided function</a:t>
            </a:r>
          </a:p>
          <a:p>
            <a:r>
              <a:rPr lang="en-US" dirty="0" smtClean="0"/>
              <a:t>Transforms into another shape</a:t>
            </a:r>
          </a:p>
          <a:p>
            <a:r>
              <a:rPr lang="en-US" dirty="0" smtClean="0"/>
              <a:t>NOTE: Method is Trans if return type is RDD</a:t>
            </a:r>
          </a:p>
          <a:p>
            <a:r>
              <a:rPr lang="en-US" dirty="0" smtClean="0"/>
              <a:t>NEXT: Learn through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60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More transforms, visualized this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is distributed right?</a:t>
            </a:r>
          </a:p>
          <a:p>
            <a:r>
              <a:rPr lang="en-US" dirty="0" smtClean="0"/>
              <a:t>Map function runs for EACH item</a:t>
            </a:r>
          </a:p>
          <a:p>
            <a:r>
              <a:rPr lang="en-US" dirty="0" smtClean="0"/>
              <a:t>Repeated – Across each node’s dataset</a:t>
            </a:r>
          </a:p>
          <a:p>
            <a:r>
              <a:rPr lang="en-US" dirty="0" smtClean="0"/>
              <a:t>(Cases where is inefficient – Database Connection/Repeated similar object = High GC)</a:t>
            </a:r>
          </a:p>
          <a:p>
            <a:r>
              <a:rPr lang="en-US" dirty="0" smtClean="0"/>
              <a:t>NEXT: </a:t>
            </a:r>
            <a:r>
              <a:rPr lang="en-US" dirty="0" err="1" smtClean="0"/>
              <a:t>mapPartitions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25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a different approach</a:t>
            </a:r>
          </a:p>
          <a:p>
            <a:r>
              <a:rPr lang="en-US" dirty="0" smtClean="0"/>
              <a:t>Accepts different type of mapping function</a:t>
            </a:r>
          </a:p>
          <a:p>
            <a:r>
              <a:rPr lang="en-US" dirty="0" smtClean="0"/>
              <a:t>Which takes full dataset as an iterator</a:t>
            </a:r>
          </a:p>
          <a:p>
            <a:r>
              <a:rPr lang="en-US" dirty="0" smtClean="0"/>
              <a:t>Return transformed iterator while full control during trans</a:t>
            </a:r>
          </a:p>
          <a:p>
            <a:r>
              <a:rPr lang="en-US" dirty="0" smtClean="0"/>
              <a:t>Just as before – Process repeated for each partition</a:t>
            </a:r>
          </a:p>
          <a:p>
            <a:r>
              <a:rPr lang="en-US" dirty="0" smtClean="0"/>
              <a:t>Glom returns RDD[Array[U]] was predecessor at memory cost., so use </a:t>
            </a:r>
            <a:r>
              <a:rPr lang="en-US" dirty="0" err="1" smtClean="0"/>
              <a:t>mapParts</a:t>
            </a:r>
            <a:endParaRPr lang="en-US" dirty="0" smtClean="0"/>
          </a:p>
          <a:p>
            <a:r>
              <a:rPr lang="en-US" dirty="0" smtClean="0"/>
              <a:t>NEXT: Trans that combine RDDs in some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23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Suppose one source is from MongoDB</a:t>
            </a:r>
          </a:p>
          <a:p>
            <a:r>
              <a:rPr lang="en-US" dirty="0" smtClean="0"/>
              <a:t>Other is HDFS</a:t>
            </a:r>
          </a:p>
          <a:p>
            <a:r>
              <a:rPr lang="en-US" dirty="0" smtClean="0"/>
              <a:t>NEXT: RDD is generalized abstraction, so Union together via Union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13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Merges so can treat as though from central location</a:t>
            </a:r>
          </a:p>
          <a:p>
            <a:r>
              <a:rPr lang="en-US" dirty="0" smtClean="0"/>
              <a:t>(Not distinct though, follow up with distinct op)</a:t>
            </a:r>
          </a:p>
          <a:p>
            <a:r>
              <a:rPr lang="en-US" dirty="0" smtClean="0"/>
              <a:t>(Aliased as ++, or </a:t>
            </a:r>
            <a:r>
              <a:rPr lang="en-US" dirty="0" err="1" smtClean="0"/>
              <a:t>SC.union</a:t>
            </a:r>
            <a:r>
              <a:rPr lang="en-US" dirty="0" smtClean="0"/>
              <a:t> if more than two RDD)</a:t>
            </a:r>
          </a:p>
          <a:p>
            <a:r>
              <a:rPr lang="en-US" dirty="0" smtClean="0"/>
              <a:t>NEXT: Back to our 2 RDD, intersection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15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Combines the two RDD again</a:t>
            </a:r>
          </a:p>
          <a:p>
            <a:r>
              <a:rPr lang="en-US" dirty="0" smtClean="0"/>
              <a:t>NEXT: Except only the objects that are equal between two RDD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55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(Except only the objects that are equal between two </a:t>
            </a:r>
            <a:r>
              <a:rPr lang="en-US" dirty="0" smtClean="0"/>
              <a:t>RDD)</a:t>
            </a:r>
          </a:p>
          <a:p>
            <a:r>
              <a:rPr lang="en-US" dirty="0" smtClean="0"/>
              <a:t>NEXT: Distinct this time = duplicates in RDDs dropped, even if multiple matches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Core API Expose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7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(Distinct this time = duplicates in RDDs dropped, even if multiple </a:t>
            </a:r>
            <a:r>
              <a:rPr lang="en-US" dirty="0" smtClean="0"/>
              <a:t>matches)</a:t>
            </a:r>
            <a:endParaRPr lang="en-US" dirty="0"/>
          </a:p>
          <a:p>
            <a:r>
              <a:rPr lang="en-US" dirty="0" smtClean="0"/>
              <a:t>NEXT: Subtract method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76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 again; ONLY unique values from calling RDD</a:t>
            </a:r>
          </a:p>
          <a:p>
            <a:r>
              <a:rPr lang="en-US" dirty="0" smtClean="0"/>
              <a:t>NEXT: 2</a:t>
            </a:r>
            <a:r>
              <a:rPr lang="en-US" baseline="30000" dirty="0" smtClean="0"/>
              <a:t>nd</a:t>
            </a:r>
            <a:r>
              <a:rPr lang="en-US" dirty="0" smtClean="0"/>
              <a:t> to last is </a:t>
            </a:r>
            <a:r>
              <a:rPr lang="en-US" dirty="0" err="1" smtClean="0"/>
              <a:t>cartesian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07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Combines each item to each ala a double for loop</a:t>
            </a:r>
          </a:p>
          <a:p>
            <a:r>
              <a:rPr lang="en-US" dirty="0" smtClean="0"/>
              <a:t>(Not possible via a map with 2</a:t>
            </a:r>
            <a:r>
              <a:rPr lang="en-US" baseline="30000" dirty="0" smtClean="0"/>
              <a:t>nd</a:t>
            </a:r>
            <a:r>
              <a:rPr lang="en-US" dirty="0" smtClean="0"/>
              <a:t> RDD inside of that…can’t use RDD inside at all)</a:t>
            </a:r>
          </a:p>
          <a:p>
            <a:r>
              <a:rPr lang="en-US" dirty="0" smtClean="0"/>
              <a:t>Pairing happens for each item to each of the other items</a:t>
            </a:r>
          </a:p>
          <a:p>
            <a:r>
              <a:rPr lang="en-US" dirty="0" smtClean="0"/>
              <a:t>NEXT: Gets cumbersome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77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(Results in new RDD of all possible element pairs)</a:t>
            </a:r>
          </a:p>
          <a:p>
            <a:r>
              <a:rPr lang="en-US" dirty="0" err="1" smtClean="0"/>
              <a:t>NxM</a:t>
            </a:r>
            <a:r>
              <a:rPr lang="en-US" dirty="0" smtClean="0"/>
              <a:t> sized</a:t>
            </a:r>
          </a:p>
          <a:p>
            <a:r>
              <a:rPr lang="en-US" dirty="0" smtClean="0"/>
              <a:t>NEXT: Now, zip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03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Requires both RDDs have same # partitions AND elements inside</a:t>
            </a:r>
          </a:p>
          <a:p>
            <a:r>
              <a:rPr lang="en-US" dirty="0" smtClean="0"/>
              <a:t>Reason: each item across </a:t>
            </a:r>
            <a:r>
              <a:rPr lang="en-US" dirty="0" err="1" smtClean="0"/>
              <a:t>dist</a:t>
            </a:r>
            <a:r>
              <a:rPr lang="en-US" dirty="0" smtClean="0"/>
              <a:t> needs a pair or will have dangling reference</a:t>
            </a:r>
          </a:p>
          <a:p>
            <a:r>
              <a:rPr lang="en-US" dirty="0" smtClean="0"/>
              <a:t>NEXT: combined into same sized RDD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61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(Difficult to guarantee, but other zips: </a:t>
            </a:r>
            <a:r>
              <a:rPr lang="en-US" dirty="0" err="1" smtClean="0"/>
              <a:t>zipWithIndex</a:t>
            </a:r>
            <a:r>
              <a:rPr lang="en-US" dirty="0" smtClean="0"/>
              <a:t>/</a:t>
            </a:r>
            <a:r>
              <a:rPr lang="en-US" dirty="0" err="1" smtClean="0"/>
              <a:t>zipWithUniqueId</a:t>
            </a:r>
            <a:r>
              <a:rPr lang="en-US" dirty="0" smtClean="0"/>
              <a:t>)</a:t>
            </a:r>
          </a:p>
          <a:p>
            <a:r>
              <a:rPr lang="en-US" dirty="0" smtClean="0"/>
              <a:t>(Acts on single RDD)</a:t>
            </a:r>
          </a:p>
          <a:p>
            <a:r>
              <a:rPr lang="en-US" dirty="0" smtClean="0"/>
              <a:t>(Few other transformations, but this is majority)</a:t>
            </a:r>
          </a:p>
          <a:p>
            <a:r>
              <a:rPr lang="en-US" dirty="0" smtClean="0"/>
              <a:t>NEXT: On to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47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(Can load/manipulate, now want DO something with it)</a:t>
            </a:r>
          </a:p>
          <a:p>
            <a:r>
              <a:rPr lang="en-US" dirty="0" smtClean="0"/>
              <a:t>Transformations lazy and keep distributed as much as possible</a:t>
            </a:r>
          </a:p>
          <a:p>
            <a:r>
              <a:rPr lang="en-US" dirty="0" smtClean="0"/>
              <a:t>Actions can result in data sent back to the driver</a:t>
            </a:r>
          </a:p>
          <a:p>
            <a:r>
              <a:rPr lang="en-US" dirty="0" smtClean="0"/>
              <a:t>(Thus return type is NOT RDD)</a:t>
            </a:r>
          </a:p>
          <a:p>
            <a:r>
              <a:rPr lang="en-US" dirty="0" smtClean="0"/>
              <a:t>NEXT: Some actions keep distributed as long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420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(Some actions keep distributed as long as </a:t>
            </a:r>
            <a:r>
              <a:rPr lang="en-US" dirty="0" smtClean="0"/>
              <a:t>possible)</a:t>
            </a:r>
          </a:p>
          <a:p>
            <a:r>
              <a:rPr lang="en-US" dirty="0" smtClean="0"/>
              <a:t>Only sending a subset of data back</a:t>
            </a:r>
          </a:p>
          <a:p>
            <a:r>
              <a:rPr lang="en-US" dirty="0" smtClean="0"/>
              <a:t>(Performance gains – minimizes network)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ie</a:t>
            </a:r>
            <a:r>
              <a:rPr lang="en-US" dirty="0" smtClean="0"/>
              <a:t>. Word count w/ million of same instances)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mapside</a:t>
            </a:r>
            <a:r>
              <a:rPr lang="en-US" dirty="0" smtClean="0"/>
              <a:t> combine means only send one instance w/ count per partition &amp; merge)</a:t>
            </a:r>
          </a:p>
          <a:p>
            <a:r>
              <a:rPr lang="en-US" dirty="0" smtClean="0"/>
              <a:t>NEXT: Distributed merge only works if function associative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30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(Distributed merge only works if function </a:t>
            </a:r>
            <a:r>
              <a:rPr lang="en-US" dirty="0" smtClean="0"/>
              <a:t>associative)</a:t>
            </a:r>
          </a:p>
          <a:p>
            <a:r>
              <a:rPr lang="en-US" dirty="0" smtClean="0"/>
              <a:t>Quick review using addition (associative)</a:t>
            </a:r>
          </a:p>
          <a:p>
            <a:r>
              <a:rPr lang="en-US" dirty="0" smtClean="0"/>
              <a:t>(Simple example can add up in one go)</a:t>
            </a:r>
          </a:p>
          <a:p>
            <a:r>
              <a:rPr lang="en-US" dirty="0" smtClean="0"/>
              <a:t>NEXT: OR, divide into chunks (as if distributed)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12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(OR</a:t>
            </a:r>
            <a:r>
              <a:rPr lang="en-US" dirty="0"/>
              <a:t>, divide into chunks (as if distributed</a:t>
            </a:r>
            <a:r>
              <a:rPr lang="en-US" dirty="0" smtClean="0"/>
              <a:t>))</a:t>
            </a:r>
          </a:p>
          <a:p>
            <a:r>
              <a:rPr lang="en-US" dirty="0" smtClean="0"/>
              <a:t>(Associative = No matter division, same results)</a:t>
            </a:r>
          </a:p>
          <a:p>
            <a:r>
              <a:rPr lang="en-US" dirty="0" smtClean="0"/>
              <a:t>Let’s see this in action</a:t>
            </a:r>
          </a:p>
          <a:p>
            <a:r>
              <a:rPr lang="en-US" dirty="0" smtClean="0"/>
              <a:t>NEXT: Add up first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32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Appify</a:t>
            </a:r>
            <a:endParaRPr lang="en-US" dirty="0" smtClean="0"/>
          </a:p>
          <a:p>
            <a:r>
              <a:rPr lang="en-US" dirty="0" smtClean="0"/>
              <a:t>RDD</a:t>
            </a:r>
          </a:p>
          <a:p>
            <a:r>
              <a:rPr lang="en-US" dirty="0" smtClean="0"/>
              <a:t>Transformations</a:t>
            </a:r>
          </a:p>
          <a:p>
            <a:r>
              <a:rPr lang="en-US" dirty="0" smtClean="0"/>
              <a:t>Action</a:t>
            </a:r>
          </a:p>
          <a:p>
            <a:r>
              <a:rPr lang="en-US" dirty="0" smtClean="0"/>
              <a:t>Paired Objects</a:t>
            </a:r>
          </a:p>
          <a:p>
            <a:r>
              <a:rPr lang="en-US" dirty="0" smtClean="0"/>
              <a:t>Cache</a:t>
            </a:r>
          </a:p>
          <a:p>
            <a:r>
              <a:rPr lang="en-US" dirty="0" smtClean="0"/>
              <a:t>Accumulator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NEXT: Mechanics of Spark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94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(Add </a:t>
            </a:r>
            <a:r>
              <a:rPr lang="en-US" dirty="0"/>
              <a:t>up </a:t>
            </a:r>
            <a:r>
              <a:rPr lang="en-US" dirty="0" smtClean="0"/>
              <a:t>first group)</a:t>
            </a:r>
          </a:p>
          <a:p>
            <a:r>
              <a:rPr lang="en-US" dirty="0" smtClean="0"/>
              <a:t>Set aside to add other group</a:t>
            </a:r>
          </a:p>
          <a:p>
            <a:r>
              <a:rPr lang="en-US" dirty="0" smtClean="0"/>
              <a:t>Add subtotals</a:t>
            </a:r>
          </a:p>
          <a:p>
            <a:r>
              <a:rPr lang="en-US" dirty="0" smtClean="0"/>
              <a:t>Gives final result</a:t>
            </a:r>
          </a:p>
          <a:p>
            <a:r>
              <a:rPr lang="en-US" dirty="0" smtClean="0"/>
              <a:t>NEXT: Keep that in mind while adding same numbers again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454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smtClean="0"/>
              <a:t>Keep </a:t>
            </a:r>
            <a:r>
              <a:rPr lang="en-US" dirty="0"/>
              <a:t>that in mind while adding same numbers </a:t>
            </a:r>
            <a:r>
              <a:rPr lang="en-US" dirty="0" smtClean="0"/>
              <a:t>again)</a:t>
            </a:r>
          </a:p>
          <a:p>
            <a:r>
              <a:rPr lang="en-US" dirty="0" smtClean="0"/>
              <a:t>NEXT: Just clustered differently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78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(We said addition is </a:t>
            </a:r>
            <a:r>
              <a:rPr lang="en-US" dirty="0" err="1" smtClean="0"/>
              <a:t>assoc</a:t>
            </a:r>
            <a:r>
              <a:rPr lang="en-US" dirty="0" smtClean="0"/>
              <a:t> so should yield same results)</a:t>
            </a:r>
          </a:p>
          <a:p>
            <a:r>
              <a:rPr lang="en-US" dirty="0" smtClean="0"/>
              <a:t>Again add first group</a:t>
            </a:r>
          </a:p>
          <a:p>
            <a:r>
              <a:rPr lang="en-US" dirty="0" smtClean="0"/>
              <a:t>Then next</a:t>
            </a:r>
          </a:p>
          <a:p>
            <a:r>
              <a:rPr lang="en-US" dirty="0" smtClean="0"/>
              <a:t>Add groups to get results</a:t>
            </a:r>
          </a:p>
          <a:p>
            <a:r>
              <a:rPr lang="en-US" dirty="0" smtClean="0"/>
              <a:t>NEXT: AND…..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891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(Results ARE the same)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Assoc</a:t>
            </a:r>
            <a:r>
              <a:rPr lang="en-US" dirty="0" smtClean="0"/>
              <a:t> Prop can be expanded other groups, even sub groups)</a:t>
            </a:r>
          </a:p>
          <a:p>
            <a:r>
              <a:rPr lang="en-US" dirty="0" smtClean="0"/>
              <a:t>(Limitless expansion w/ same result why so useful in distributed computing)</a:t>
            </a:r>
          </a:p>
          <a:p>
            <a:r>
              <a:rPr lang="en-US" dirty="0" smtClean="0"/>
              <a:t>NEXT: Let’s see some actions in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767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Actions for data persistence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5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(Previous actions returned to driver)</a:t>
            </a:r>
          </a:p>
          <a:p>
            <a:r>
              <a:rPr lang="en-US" dirty="0" smtClean="0"/>
              <a:t>Saving often also distributed, no need to pull back to driver</a:t>
            </a:r>
          </a:p>
          <a:p>
            <a:r>
              <a:rPr lang="en-US" dirty="0" smtClean="0"/>
              <a:t>NEXT: Can be written directly from workers to data 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835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/>
              <a:t>Can be written directly from workers to data </a:t>
            </a:r>
            <a:r>
              <a:rPr lang="en-US" dirty="0" smtClean="0"/>
              <a:t>source)</a:t>
            </a:r>
          </a:p>
          <a:p>
            <a:r>
              <a:rPr lang="en-US" dirty="0" smtClean="0"/>
              <a:t>Whether Cassandra – MongoDB – or other persistent source</a:t>
            </a:r>
          </a:p>
          <a:p>
            <a:r>
              <a:rPr lang="en-US" dirty="0" smtClean="0"/>
              <a:t>NEXT: The persistence methods on RDD tend to be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003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(The persistence methods on RDD tend to be </a:t>
            </a:r>
            <a:r>
              <a:rPr lang="en-US" dirty="0" smtClean="0"/>
              <a:t>simple)</a:t>
            </a:r>
          </a:p>
          <a:p>
            <a:r>
              <a:rPr lang="en-US" dirty="0" smtClean="0"/>
              <a:t>(Similar to loading methods already seen)</a:t>
            </a:r>
          </a:p>
          <a:p>
            <a:r>
              <a:rPr lang="en-US" dirty="0" smtClean="0"/>
              <a:t>Like </a:t>
            </a:r>
            <a:r>
              <a:rPr lang="en-US" dirty="0" err="1" smtClean="0"/>
              <a:t>saveAsObjectFile</a:t>
            </a:r>
            <a:r>
              <a:rPr lang="en-US" dirty="0" smtClean="0"/>
              <a:t> – </a:t>
            </a:r>
            <a:r>
              <a:rPr lang="en-US" dirty="0" err="1" smtClean="0"/>
              <a:t>saveAsTextFiles</a:t>
            </a:r>
            <a:r>
              <a:rPr lang="en-US" dirty="0"/>
              <a:t> </a:t>
            </a:r>
            <a:r>
              <a:rPr lang="en-US" dirty="0" smtClean="0"/>
              <a:t>(only requiring path)</a:t>
            </a:r>
          </a:p>
          <a:p>
            <a:r>
              <a:rPr lang="en-US" dirty="0" smtClean="0"/>
              <a:t>(NOTE: </a:t>
            </a:r>
            <a:r>
              <a:rPr lang="en-US" dirty="0" err="1" smtClean="0"/>
              <a:t>saveAsTextFile</a:t>
            </a:r>
            <a:r>
              <a:rPr lang="en-US" dirty="0" smtClean="0"/>
              <a:t> uses </a:t>
            </a:r>
            <a:r>
              <a:rPr lang="en-US" dirty="0" err="1" smtClean="0"/>
              <a:t>toString</a:t>
            </a:r>
            <a:r>
              <a:rPr lang="en-US" dirty="0" smtClean="0"/>
              <a:t> – if can’t control, then map to a string first)</a:t>
            </a:r>
          </a:p>
          <a:p>
            <a:r>
              <a:rPr lang="en-US" dirty="0" smtClean="0"/>
              <a:t>Extensions likely available for </a:t>
            </a:r>
            <a:r>
              <a:rPr lang="en-US" dirty="0" err="1" smtClean="0"/>
              <a:t>datasource</a:t>
            </a:r>
            <a:r>
              <a:rPr lang="en-US" dirty="0" smtClean="0"/>
              <a:t> of choice</a:t>
            </a:r>
          </a:p>
          <a:p>
            <a:r>
              <a:rPr lang="en-US" dirty="0" smtClean="0"/>
              <a:t>If not, use </a:t>
            </a:r>
            <a:r>
              <a:rPr lang="en-US" dirty="0" err="1" smtClean="0"/>
              <a:t>foreach</a:t>
            </a:r>
            <a:r>
              <a:rPr lang="en-US" dirty="0" smtClean="0"/>
              <a:t> to manually save…one at a time</a:t>
            </a:r>
          </a:p>
          <a:p>
            <a:r>
              <a:rPr lang="en-US" dirty="0" smtClean="0"/>
              <a:t>Or partition version to save on open/close connections</a:t>
            </a:r>
          </a:p>
          <a:p>
            <a:r>
              <a:rPr lang="en-US" dirty="0" smtClean="0"/>
              <a:t>(Same as map except no return; Unit…reserved for side effect code like persistence)</a:t>
            </a:r>
          </a:p>
          <a:p>
            <a:r>
              <a:rPr lang="en-US" dirty="0" smtClean="0"/>
              <a:t>(Runs on workers; </a:t>
            </a:r>
            <a:r>
              <a:rPr lang="en-US" dirty="0" err="1" smtClean="0"/>
              <a:t>println</a:t>
            </a:r>
            <a:r>
              <a:rPr lang="en-US" dirty="0" smtClean="0"/>
              <a:t> misconception)</a:t>
            </a:r>
          </a:p>
          <a:p>
            <a:r>
              <a:rPr lang="en-US" dirty="0" smtClean="0"/>
              <a:t>NEXT: </a:t>
            </a:r>
            <a:r>
              <a:rPr lang="en-US" dirty="0" err="1" smtClean="0"/>
              <a:t>Implicits</a:t>
            </a:r>
            <a:r>
              <a:rPr lang="en-US" dirty="0" smtClean="0"/>
              <a:t> code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062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RDD </a:t>
            </a:r>
            <a:r>
              <a:rPr lang="en-US" dirty="0" err="1" smtClean="0"/>
              <a:t>implicits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(Numerous add-on functions via these implicit functions)</a:t>
            </a:r>
          </a:p>
          <a:p>
            <a:r>
              <a:rPr lang="en-US" dirty="0" smtClean="0"/>
              <a:t>(1.3+ built on, before needs import </a:t>
            </a:r>
            <a:r>
              <a:rPr lang="en-US" dirty="0" err="1" smtClean="0"/>
              <a:t>SparkContext</a:t>
            </a:r>
            <a:r>
              <a:rPr lang="en-US" dirty="0" smtClean="0"/>
              <a:t>._)</a:t>
            </a:r>
          </a:p>
          <a:p>
            <a:r>
              <a:rPr lang="en-US" dirty="0" smtClean="0"/>
              <a:t>NEXT: </a:t>
            </a:r>
            <a:r>
              <a:rPr lang="en-US" dirty="0" err="1" smtClean="0"/>
              <a:t>KeyValue</a:t>
            </a:r>
            <a:r>
              <a:rPr lang="en-US" dirty="0" smtClean="0"/>
              <a:t> functions, so taking advantage of </a:t>
            </a:r>
            <a:r>
              <a:rPr lang="en-US" dirty="0" err="1" smtClean="0"/>
              <a:t>rddToPairRDDFunctions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0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Central Manager</a:t>
            </a:r>
          </a:p>
          <a:p>
            <a:r>
              <a:rPr lang="en-US" dirty="0" smtClean="0"/>
              <a:t>Coordinates work across distribution</a:t>
            </a:r>
          </a:p>
          <a:p>
            <a:r>
              <a:rPr lang="en-US" dirty="0" smtClean="0"/>
              <a:t>NEXT: Spark Context drives it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69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KeyValue</a:t>
            </a:r>
            <a:r>
              <a:rPr lang="en-US" dirty="0"/>
              <a:t> functions, so taking advantage of </a:t>
            </a:r>
            <a:r>
              <a:rPr lang="en-US" dirty="0" err="1"/>
              <a:t>rddToPairRDDFunctions</a:t>
            </a:r>
            <a:r>
              <a:rPr lang="en-US" dirty="0"/>
              <a:t>)</a:t>
            </a:r>
          </a:p>
          <a:p>
            <a:r>
              <a:rPr lang="en-US" dirty="0" smtClean="0"/>
              <a:t>Available to any RDD[Tuple2]</a:t>
            </a:r>
          </a:p>
          <a:p>
            <a:r>
              <a:rPr lang="en-US" dirty="0" smtClean="0"/>
              <a:t>Return </a:t>
            </a:r>
            <a:r>
              <a:rPr lang="en-US" dirty="0" err="1" smtClean="0"/>
              <a:t>PairRDDFunctions</a:t>
            </a:r>
            <a:r>
              <a:rPr lang="en-US" dirty="0" smtClean="0"/>
              <a:t> object wrapping RDD</a:t>
            </a:r>
          </a:p>
          <a:p>
            <a:r>
              <a:rPr lang="en-US" dirty="0" smtClean="0"/>
              <a:t>(NOTE: Python methods built into </a:t>
            </a:r>
            <a:r>
              <a:rPr lang="en-US" dirty="0" err="1" smtClean="0"/>
              <a:t>impl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(NOTE: Java not dynamic, so must use </a:t>
            </a:r>
            <a:r>
              <a:rPr lang="en-US" dirty="0" err="1" smtClean="0"/>
              <a:t>mapToPair</a:t>
            </a:r>
            <a:r>
              <a:rPr lang="en-US" dirty="0" smtClean="0"/>
              <a:t> method)</a:t>
            </a:r>
          </a:p>
          <a:p>
            <a:r>
              <a:rPr lang="en-US" dirty="0" smtClean="0"/>
              <a:t>NEXT: Dig into these pair RDDs and methods built to optimize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833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(Dig </a:t>
            </a:r>
            <a:r>
              <a:rPr lang="en-US" dirty="0"/>
              <a:t>into these pair RDDs and methods built to optimize structure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Pair RDD is Tuple2</a:t>
            </a:r>
          </a:p>
          <a:p>
            <a:r>
              <a:rPr lang="en-US" dirty="0" smtClean="0"/>
              <a:t>(First is key, second is value…how can this structure help?)</a:t>
            </a:r>
          </a:p>
          <a:p>
            <a:r>
              <a:rPr lang="en-US" dirty="0" smtClean="0"/>
              <a:t>Suppose we have a pair w/ same key as here</a:t>
            </a:r>
          </a:p>
          <a:p>
            <a:r>
              <a:rPr lang="en-US" dirty="0" smtClean="0"/>
              <a:t>Also a C keyed pair</a:t>
            </a:r>
          </a:p>
          <a:p>
            <a:r>
              <a:rPr lang="en-US" dirty="0" smtClean="0"/>
              <a:t>3 D keyed pairs</a:t>
            </a:r>
          </a:p>
          <a:p>
            <a:r>
              <a:rPr lang="en-US" dirty="0" smtClean="0"/>
              <a:t>And single G keyed pair</a:t>
            </a:r>
          </a:p>
          <a:p>
            <a:r>
              <a:rPr lang="en-US" dirty="0" smtClean="0"/>
              <a:t>NEXT: If run a pair operation, data is repartitioned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We've </a:t>
            </a:r>
            <a:r>
              <a:rPr lang="en-US" dirty="0"/>
              <a:t>seen how to transform and act on RDDs of any sort, but there are certain optimizations that can be made if you're working with paired data. And, by paired data, [CLICK]I mean any data that is in a Tuple2, where the first element of the tuple is considered the key and the second the value. So, how can we use this structure to our advantage? Suppose we have a data set with [CLICK]the same key, as we have here, two A keys with different values. [CLICK]A single C keyed pair, [CLICK]three D keyed pairs, and [CLICK]a single G keyed pair. Now, [CLICK]when we run a pair type operation the data is repartitioned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786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(If </a:t>
            </a:r>
            <a:r>
              <a:rPr lang="en-US" dirty="0"/>
              <a:t>run a pair operation, data is </a:t>
            </a:r>
            <a:r>
              <a:rPr lang="en-US" dirty="0" smtClean="0"/>
              <a:t>repartitioned)</a:t>
            </a:r>
          </a:p>
          <a:p>
            <a:r>
              <a:rPr lang="en-US" dirty="0" smtClean="0"/>
              <a:t>NEXT: Across 3 nodes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686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(NOTE: Normally random partitioning – uses hash partition)</a:t>
            </a:r>
          </a:p>
          <a:p>
            <a:r>
              <a:rPr lang="en-US" dirty="0" smtClean="0"/>
              <a:t>NEXT: All w/ same key on same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06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All </a:t>
            </a:r>
            <a:r>
              <a:rPr lang="en-US" dirty="0"/>
              <a:t>w/ same </a:t>
            </a:r>
            <a:r>
              <a:rPr lang="en-US" dirty="0" smtClean="0"/>
              <a:t>key </a:t>
            </a:r>
            <a:r>
              <a:rPr lang="en-US" dirty="0"/>
              <a:t>on same </a:t>
            </a:r>
            <a:r>
              <a:rPr lang="en-US" dirty="0" smtClean="0"/>
              <a:t>partition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226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(D-keyed wouldn’t be split between 1 and 2)</a:t>
            </a:r>
          </a:p>
          <a:p>
            <a:r>
              <a:rPr lang="en-US" dirty="0" smtClean="0"/>
              <a:t>(Benefit: future key-based ops executed locally == no shuffle)</a:t>
            </a:r>
          </a:p>
          <a:p>
            <a:r>
              <a:rPr lang="en-US" dirty="0" smtClean="0"/>
              <a:t>(Hash </a:t>
            </a:r>
            <a:r>
              <a:rPr lang="en-US" dirty="0" err="1" smtClean="0"/>
              <a:t>Partitioner</a:t>
            </a:r>
            <a:r>
              <a:rPr lang="en-US" dirty="0" smtClean="0"/>
              <a:t> remains while using these methods)</a:t>
            </a:r>
          </a:p>
          <a:p>
            <a:r>
              <a:rPr lang="en-US" dirty="0" smtClean="0"/>
              <a:t>(So, prefer these methods if only working with value portion)</a:t>
            </a:r>
          </a:p>
          <a:p>
            <a:r>
              <a:rPr lang="en-US" dirty="0" smtClean="0"/>
              <a:t>NEXT: Now understand performance reasons, on to actual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109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(Now </a:t>
            </a:r>
            <a:r>
              <a:rPr lang="en-US" dirty="0"/>
              <a:t>understand performance reasons, on to actual </a:t>
            </a:r>
            <a:r>
              <a:rPr lang="en-US" dirty="0" smtClean="0"/>
              <a:t>methods)</a:t>
            </a:r>
          </a:p>
          <a:p>
            <a:r>
              <a:rPr lang="en-US" dirty="0" smtClean="0"/>
              <a:t>(Some new, many same as already learned, just pair focused)</a:t>
            </a:r>
          </a:p>
          <a:p>
            <a:r>
              <a:rPr lang="en-US" dirty="0" err="1" smtClean="0"/>
              <a:t>CollectAsMap</a:t>
            </a:r>
            <a:endParaRPr lang="en-US" dirty="0" smtClean="0"/>
          </a:p>
          <a:p>
            <a:r>
              <a:rPr lang="en-US" dirty="0" smtClean="0"/>
              <a:t>Methods to extract key, value, even lookup by key (returns sequence)</a:t>
            </a:r>
          </a:p>
          <a:p>
            <a:r>
              <a:rPr lang="en-US" dirty="0" smtClean="0"/>
              <a:t>Map/</a:t>
            </a:r>
            <a:r>
              <a:rPr lang="en-US" dirty="0" err="1" smtClean="0"/>
              <a:t>FlatMap</a:t>
            </a:r>
            <a:r>
              <a:rPr lang="en-US" dirty="0" smtClean="0"/>
              <a:t>, same </a:t>
            </a:r>
          </a:p>
          <a:p>
            <a:r>
              <a:rPr lang="en-US" dirty="0" err="1" smtClean="0"/>
              <a:t>ReduceByKey</a:t>
            </a:r>
            <a:r>
              <a:rPr lang="en-US" dirty="0" smtClean="0"/>
              <a:t>, same except is transformation</a:t>
            </a:r>
          </a:p>
          <a:p>
            <a:r>
              <a:rPr lang="en-US" dirty="0"/>
              <a:t>(</a:t>
            </a:r>
            <a:r>
              <a:rPr lang="en-US" dirty="0" smtClean="0"/>
              <a:t>Because keys on same partition, reduction can run local)</a:t>
            </a:r>
          </a:p>
          <a:p>
            <a:r>
              <a:rPr lang="en-US" dirty="0" smtClean="0"/>
              <a:t>There is </a:t>
            </a:r>
            <a:r>
              <a:rPr lang="en-US" dirty="0" err="1" smtClean="0"/>
              <a:t>reduceByKeyLocally</a:t>
            </a:r>
            <a:r>
              <a:rPr lang="en-US" dirty="0" smtClean="0"/>
              <a:t>; </a:t>
            </a:r>
            <a:r>
              <a:rPr lang="en-US" dirty="0" err="1" smtClean="0"/>
              <a:t>reduceByKey</a:t>
            </a:r>
            <a:r>
              <a:rPr lang="en-US" dirty="0" smtClean="0"/>
              <a:t> followed by </a:t>
            </a:r>
            <a:r>
              <a:rPr lang="en-US" dirty="0" err="1" smtClean="0"/>
              <a:t>collectAsMap</a:t>
            </a:r>
            <a:endParaRPr lang="en-US" dirty="0" smtClean="0"/>
          </a:p>
          <a:p>
            <a:r>
              <a:rPr lang="en-US" dirty="0" smtClean="0"/>
              <a:t>Fold/</a:t>
            </a:r>
            <a:r>
              <a:rPr lang="en-US" dirty="0" err="1" smtClean="0"/>
              <a:t>AggByKey</a:t>
            </a:r>
            <a:r>
              <a:rPr lang="en-US" dirty="0" smtClean="0"/>
              <a:t>, also same except transformation</a:t>
            </a:r>
          </a:p>
          <a:p>
            <a:r>
              <a:rPr lang="en-US" dirty="0" smtClean="0"/>
              <a:t>These </a:t>
            </a:r>
            <a:r>
              <a:rPr lang="en-US" dirty="0" err="1" smtClean="0"/>
              <a:t>agg</a:t>
            </a:r>
            <a:r>
              <a:rPr lang="en-US" dirty="0" smtClean="0"/>
              <a:t> methods implemented via </a:t>
            </a:r>
            <a:r>
              <a:rPr lang="en-US" dirty="0" err="1" smtClean="0"/>
              <a:t>combineByKey</a:t>
            </a:r>
            <a:endParaRPr lang="en-US" dirty="0" smtClean="0"/>
          </a:p>
          <a:p>
            <a:r>
              <a:rPr lang="en-US" dirty="0" smtClean="0"/>
              <a:t>(Nearly identical to </a:t>
            </a:r>
            <a:r>
              <a:rPr lang="en-US" dirty="0" err="1" smtClean="0"/>
              <a:t>agg</a:t>
            </a:r>
            <a:r>
              <a:rPr lang="en-US" dirty="0" smtClean="0"/>
              <a:t>, accepts function instead of static </a:t>
            </a:r>
            <a:r>
              <a:rPr lang="en-US" dirty="0" err="1" smtClean="0"/>
              <a:t>init</a:t>
            </a:r>
            <a:r>
              <a:rPr lang="en-US" dirty="0" smtClean="0"/>
              <a:t> value)</a:t>
            </a:r>
          </a:p>
          <a:p>
            <a:r>
              <a:rPr lang="en-US" dirty="0" smtClean="0"/>
              <a:t>(Level of </a:t>
            </a:r>
            <a:r>
              <a:rPr lang="en-US" dirty="0" err="1" smtClean="0"/>
              <a:t>genericness</a:t>
            </a:r>
            <a:r>
              <a:rPr lang="en-US" dirty="0" smtClean="0"/>
              <a:t> usually not needed; </a:t>
            </a:r>
            <a:r>
              <a:rPr lang="en-US" dirty="0" err="1" smtClean="0"/>
              <a:t>aggByKey</a:t>
            </a:r>
            <a:r>
              <a:rPr lang="en-US" dirty="0" smtClean="0"/>
              <a:t> or stricter is fine</a:t>
            </a:r>
          </a:p>
          <a:p>
            <a:r>
              <a:rPr lang="en-US" dirty="0" err="1" smtClean="0"/>
              <a:t>GroupByKey</a:t>
            </a:r>
            <a:r>
              <a:rPr lang="en-US" dirty="0" smtClean="0"/>
              <a:t>; same as </a:t>
            </a:r>
            <a:r>
              <a:rPr lang="en-US" dirty="0" err="1" smtClean="0"/>
              <a:t>groupBy</a:t>
            </a:r>
            <a:r>
              <a:rPr lang="en-US" dirty="0" smtClean="0"/>
              <a:t>(key)</a:t>
            </a:r>
          </a:p>
          <a:p>
            <a:r>
              <a:rPr lang="en-US" dirty="0" smtClean="0"/>
              <a:t>(AGAIN, not performant unless is last op due to full shuffle)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Esp</a:t>
            </a:r>
            <a:r>
              <a:rPr lang="en-US" dirty="0" smtClean="0"/>
              <a:t> avoid group then reduce…use </a:t>
            </a:r>
            <a:r>
              <a:rPr lang="en-US" dirty="0" err="1" smtClean="0"/>
              <a:t>agg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Last similar just append </a:t>
            </a:r>
            <a:r>
              <a:rPr lang="en-US" dirty="0" err="1" smtClean="0"/>
              <a:t>byKey</a:t>
            </a:r>
            <a:r>
              <a:rPr lang="en-US" dirty="0" smtClean="0"/>
              <a:t> postfix</a:t>
            </a:r>
          </a:p>
          <a:p>
            <a:r>
              <a:rPr lang="en-US" dirty="0" err="1" smtClean="0"/>
              <a:t>SortByKey</a:t>
            </a:r>
            <a:r>
              <a:rPr lang="en-US" dirty="0" smtClean="0"/>
              <a:t>, same except uses </a:t>
            </a:r>
            <a:r>
              <a:rPr lang="en-US" dirty="0" err="1" smtClean="0"/>
              <a:t>OrderedRDDFunctions</a:t>
            </a:r>
            <a:r>
              <a:rPr lang="en-US" dirty="0" smtClean="0"/>
              <a:t> implicit</a:t>
            </a:r>
          </a:p>
          <a:p>
            <a:r>
              <a:rPr lang="en-US" dirty="0" smtClean="0"/>
              <a:t>(Java has on </a:t>
            </a:r>
            <a:r>
              <a:rPr lang="en-US" dirty="0" err="1" smtClean="0"/>
              <a:t>JavaPairRDD</a:t>
            </a:r>
            <a:r>
              <a:rPr lang="en-US" dirty="0" smtClean="0"/>
              <a:t> for ease, though)</a:t>
            </a:r>
          </a:p>
          <a:p>
            <a:r>
              <a:rPr lang="en-US" dirty="0" smtClean="0"/>
              <a:t>NEXT: New functions easy if know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367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join types; take 2 key/value RDDs and combine on key equality</a:t>
            </a:r>
          </a:p>
          <a:p>
            <a:r>
              <a:rPr lang="en-US" dirty="0" smtClean="0"/>
              <a:t>Return new </a:t>
            </a:r>
            <a:r>
              <a:rPr lang="en-US" dirty="0" err="1" smtClean="0"/>
              <a:t>PairRDD</a:t>
            </a:r>
            <a:r>
              <a:rPr lang="en-US" dirty="0" smtClean="0"/>
              <a:t> with matched key</a:t>
            </a:r>
          </a:p>
          <a:p>
            <a:r>
              <a:rPr lang="en-US" dirty="0" smtClean="0"/>
              <a:t>And value as Tuple(</a:t>
            </a:r>
            <a:r>
              <a:rPr lang="en-US" dirty="0" err="1" smtClean="0"/>
              <a:t>LeftRDD,RightRDD</a:t>
            </a:r>
            <a:r>
              <a:rPr lang="en-US" dirty="0" smtClean="0"/>
              <a:t>)</a:t>
            </a:r>
          </a:p>
          <a:p>
            <a:r>
              <a:rPr lang="en-US" dirty="0" smtClean="0"/>
              <a:t>Join method like inner join</a:t>
            </a:r>
          </a:p>
          <a:p>
            <a:r>
              <a:rPr lang="en-US" dirty="0" smtClean="0"/>
              <a:t>Result RDD made of only values where both L &amp; R keys exist and match</a:t>
            </a:r>
          </a:p>
          <a:p>
            <a:r>
              <a:rPr lang="en-US" dirty="0" smtClean="0"/>
              <a:t>NEXT: </a:t>
            </a:r>
            <a:r>
              <a:rPr lang="en-US" dirty="0" err="1" smtClean="0"/>
              <a:t>FullOuterJoin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8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(Not just matching keys)</a:t>
            </a:r>
          </a:p>
          <a:p>
            <a:r>
              <a:rPr lang="en-US" dirty="0" smtClean="0"/>
              <a:t>Also left values that don’t match right, where right portion of tuple NULL</a:t>
            </a:r>
          </a:p>
          <a:p>
            <a:r>
              <a:rPr lang="en-US" dirty="0" smtClean="0"/>
              <a:t>And right where left don’t match, left portion is NULL</a:t>
            </a:r>
          </a:p>
          <a:p>
            <a:r>
              <a:rPr lang="en-US" dirty="0" smtClean="0"/>
              <a:t>NEXT: </a:t>
            </a:r>
            <a:r>
              <a:rPr lang="en-US" dirty="0" err="1" smtClean="0"/>
              <a:t>LeftJoin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962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as full, except omitting right side non-matches </a:t>
            </a:r>
          </a:p>
          <a:p>
            <a:r>
              <a:rPr lang="en-US" dirty="0" smtClean="0"/>
              <a:t>NEXT: Opposite is </a:t>
            </a:r>
            <a:r>
              <a:rPr lang="en-US" dirty="0" err="1" smtClean="0"/>
              <a:t>rightJoin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73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Spark Context is like the conductor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521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(Omits left values that </a:t>
            </a:r>
            <a:r>
              <a:rPr lang="en-US" dirty="0"/>
              <a:t>don't </a:t>
            </a:r>
            <a:r>
              <a:rPr lang="en-US" dirty="0" smtClean="0"/>
              <a:t>match)</a:t>
            </a:r>
          </a:p>
          <a:p>
            <a:r>
              <a:rPr lang="en-US" dirty="0" smtClean="0"/>
              <a:t>NEXT: One other combiner isn’t quite SQL-</a:t>
            </a:r>
            <a:r>
              <a:rPr lang="en-US" dirty="0" err="1" smtClean="0"/>
              <a:t>esque</a:t>
            </a:r>
            <a:r>
              <a:rPr lang="en-US" dirty="0" smtClean="0"/>
              <a:t> (</a:t>
            </a:r>
            <a:r>
              <a:rPr lang="en-US" dirty="0" err="1" smtClean="0"/>
              <a:t>cogroup</a:t>
            </a:r>
            <a:r>
              <a:rPr lang="en-US" dirty="0" smtClean="0"/>
              <a:t>/</a:t>
            </a:r>
            <a:r>
              <a:rPr lang="en-US" dirty="0" err="1" smtClean="0"/>
              <a:t>groupWith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63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(aliases for each other)</a:t>
            </a:r>
          </a:p>
          <a:p>
            <a:r>
              <a:rPr lang="en-US" dirty="0" smtClean="0"/>
              <a:t>Takes </a:t>
            </a:r>
            <a:r>
              <a:rPr lang="en-US" dirty="0" err="1" smtClean="0"/>
              <a:t>pairRDD</a:t>
            </a:r>
            <a:r>
              <a:rPr lang="en-US" dirty="0" smtClean="0"/>
              <a:t> as name suggests, </a:t>
            </a:r>
          </a:p>
          <a:p>
            <a:r>
              <a:rPr lang="en-US" dirty="0" err="1" smtClean="0"/>
              <a:t>Cogroups</a:t>
            </a:r>
            <a:r>
              <a:rPr lang="en-US" dirty="0" smtClean="0"/>
              <a:t> w/ another </a:t>
            </a:r>
            <a:r>
              <a:rPr lang="en-US" dirty="0" err="1" smtClean="0"/>
              <a:t>pairRDD</a:t>
            </a:r>
            <a:endParaRPr lang="en-US" dirty="0" smtClean="0"/>
          </a:p>
          <a:p>
            <a:r>
              <a:rPr lang="en-US" dirty="0" smtClean="0"/>
              <a:t>Result RDD = </a:t>
            </a:r>
            <a:r>
              <a:rPr lang="en-US" dirty="0" err="1" smtClean="0"/>
              <a:t>groupByKey</a:t>
            </a:r>
            <a:r>
              <a:rPr lang="en-US" dirty="0" smtClean="0"/>
              <a:t> on each, stuck values from both into a tuple</a:t>
            </a:r>
          </a:p>
          <a:p>
            <a:r>
              <a:rPr lang="en-US" dirty="0" smtClean="0"/>
              <a:t>Calling RDD groups 1 keyed values in own sequence</a:t>
            </a:r>
          </a:p>
          <a:p>
            <a:r>
              <a:rPr lang="en-US" dirty="0" smtClean="0"/>
              <a:t>Other RDD groups ITS 1 keyed values in other sequence; tuple-</a:t>
            </a:r>
            <a:r>
              <a:rPr lang="en-US" dirty="0" err="1" smtClean="0"/>
              <a:t>ized</a:t>
            </a:r>
            <a:endParaRPr lang="en-US" dirty="0" smtClean="0"/>
          </a:p>
          <a:p>
            <a:r>
              <a:rPr lang="en-US" dirty="0" smtClean="0"/>
              <a:t>Can have empty </a:t>
            </a:r>
            <a:r>
              <a:rPr lang="en-US" dirty="0" err="1" smtClean="0"/>
              <a:t>seq</a:t>
            </a:r>
            <a:r>
              <a:rPr lang="en-US" dirty="0" smtClean="0"/>
              <a:t>, as here, no 2-keys in right RDD</a:t>
            </a:r>
          </a:p>
          <a:p>
            <a:r>
              <a:rPr lang="en-US" dirty="0" smtClean="0"/>
              <a:t>No 3-keys in left RDD</a:t>
            </a:r>
          </a:p>
          <a:p>
            <a:r>
              <a:rPr lang="en-US" dirty="0" smtClean="0"/>
              <a:t>(Methods for up to 3 other RDDs)</a:t>
            </a:r>
            <a:endParaRPr lang="en-US" dirty="0"/>
          </a:p>
          <a:p>
            <a:r>
              <a:rPr lang="en-US" dirty="0" smtClean="0"/>
              <a:t>NEXT: Paired saving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630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(Mirror loading ones)</a:t>
            </a:r>
          </a:p>
          <a:p>
            <a:r>
              <a:rPr lang="en-US" dirty="0" err="1" smtClean="0"/>
              <a:t>saveAsHadoopFile</a:t>
            </a:r>
            <a:r>
              <a:rPr lang="en-US" dirty="0" smtClean="0"/>
              <a:t> w/ </a:t>
            </a:r>
            <a:r>
              <a:rPr lang="en-US" dirty="0" err="1" smtClean="0"/>
              <a:t>newAPI</a:t>
            </a:r>
            <a:r>
              <a:rPr lang="en-US" dirty="0" smtClean="0"/>
              <a:t> counterpart</a:t>
            </a:r>
          </a:p>
          <a:p>
            <a:r>
              <a:rPr lang="en-US" dirty="0" smtClean="0"/>
              <a:t>Takes path,</a:t>
            </a:r>
          </a:p>
          <a:p>
            <a:r>
              <a:rPr lang="en-US" dirty="0"/>
              <a:t>C</a:t>
            </a:r>
            <a:r>
              <a:rPr lang="en-US" dirty="0" smtClean="0"/>
              <a:t>lass </a:t>
            </a:r>
            <a:r>
              <a:rPr lang="en-US" dirty="0"/>
              <a:t>denoting the key type </a:t>
            </a:r>
            <a:endParaRPr lang="en-US" dirty="0" smtClean="0"/>
          </a:p>
          <a:p>
            <a:r>
              <a:rPr lang="en-US" dirty="0" smtClean="0"/>
              <a:t>And value type</a:t>
            </a:r>
          </a:p>
          <a:p>
            <a:r>
              <a:rPr lang="en-US" dirty="0" smtClean="0"/>
              <a:t>(Recall: implement </a:t>
            </a:r>
            <a:r>
              <a:rPr lang="en-US" dirty="0"/>
              <a:t>Hadoop's Writable </a:t>
            </a:r>
            <a:r>
              <a:rPr lang="en-US" dirty="0" smtClean="0"/>
              <a:t>contract)</a:t>
            </a:r>
          </a:p>
          <a:p>
            <a:r>
              <a:rPr lang="en-US" dirty="0" smtClean="0"/>
              <a:t>Last 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/>
              <a:t>denotes </a:t>
            </a:r>
            <a:r>
              <a:rPr lang="en-US" dirty="0" smtClean="0"/>
              <a:t>format we save file as</a:t>
            </a:r>
          </a:p>
          <a:p>
            <a:r>
              <a:rPr lang="en-US" dirty="0" smtClean="0"/>
              <a:t>(Class </a:t>
            </a:r>
            <a:r>
              <a:rPr lang="en-US" dirty="0"/>
              <a:t>parameters can be written as generic types in Scala if you </a:t>
            </a:r>
            <a:r>
              <a:rPr lang="en-US" dirty="0" smtClean="0"/>
              <a:t>prefer)</a:t>
            </a:r>
          </a:p>
          <a:p>
            <a:r>
              <a:rPr lang="en-US" dirty="0" smtClean="0"/>
              <a:t>Then </a:t>
            </a:r>
            <a:r>
              <a:rPr lang="en-US" dirty="0" err="1" smtClean="0"/>
              <a:t>saveAsHadoopDataSet</a:t>
            </a:r>
            <a:r>
              <a:rPr lang="en-US" dirty="0"/>
              <a:t> (more generic </a:t>
            </a:r>
            <a:r>
              <a:rPr lang="en-US" dirty="0" smtClean="0"/>
              <a:t>)</a:t>
            </a:r>
          </a:p>
          <a:p>
            <a:r>
              <a:rPr lang="en-US" dirty="0" smtClean="0"/>
              <a:t>Only </a:t>
            </a:r>
            <a:r>
              <a:rPr lang="en-US" dirty="0"/>
              <a:t>accepting a Hadoop </a:t>
            </a:r>
            <a:r>
              <a:rPr lang="en-US" dirty="0" smtClean="0"/>
              <a:t>configuration</a:t>
            </a:r>
          </a:p>
          <a:p>
            <a:r>
              <a:rPr lang="en-US" dirty="0" smtClean="0"/>
              <a:t>(Filled out w/ everything needed </a:t>
            </a:r>
            <a:r>
              <a:rPr lang="en-US" dirty="0"/>
              <a:t>to successfully </a:t>
            </a:r>
            <a:r>
              <a:rPr lang="en-US" dirty="0" smtClean="0"/>
              <a:t>save)</a:t>
            </a:r>
          </a:p>
          <a:p>
            <a:r>
              <a:rPr lang="en-US" dirty="0" smtClean="0"/>
              <a:t>(Provides flex to save # of outside sources)</a:t>
            </a:r>
          </a:p>
          <a:p>
            <a:r>
              <a:rPr lang="en-US" dirty="0" smtClean="0"/>
              <a:t>If just want </a:t>
            </a:r>
            <a:r>
              <a:rPr lang="en-US" dirty="0" err="1" smtClean="0"/>
              <a:t>sequenceFile</a:t>
            </a:r>
            <a:r>
              <a:rPr lang="en-US" dirty="0" smtClean="0"/>
              <a:t>, </a:t>
            </a:r>
            <a:r>
              <a:rPr lang="en-US" dirty="0" err="1" smtClean="0"/>
              <a:t>saveAsSequenceFile</a:t>
            </a:r>
            <a:r>
              <a:rPr lang="en-US" dirty="0"/>
              <a:t> </a:t>
            </a:r>
            <a:r>
              <a:rPr lang="en-US" dirty="0" smtClean="0"/>
              <a:t>for Scala and Python</a:t>
            </a:r>
          </a:p>
          <a:p>
            <a:r>
              <a:rPr lang="en-US" dirty="0" smtClean="0"/>
              <a:t>(Scala uses </a:t>
            </a:r>
            <a:r>
              <a:rPr lang="en-US" dirty="0" err="1" smtClean="0"/>
              <a:t>SequenceFileRDDFunctions</a:t>
            </a:r>
            <a:r>
              <a:rPr lang="en-US" dirty="0" smtClean="0"/>
              <a:t> implicit)</a:t>
            </a:r>
          </a:p>
          <a:p>
            <a:r>
              <a:rPr lang="en-US" dirty="0" smtClean="0"/>
              <a:t>(Simply takes path and infers key value writable types)</a:t>
            </a:r>
          </a:p>
          <a:p>
            <a:r>
              <a:rPr lang="en-US" dirty="0" smtClean="0"/>
              <a:t>Just convenience for </a:t>
            </a:r>
            <a:r>
              <a:rPr lang="en-US" dirty="0" err="1" smtClean="0"/>
              <a:t>saveAsHadoopFile</a:t>
            </a:r>
            <a:r>
              <a:rPr lang="en-US" dirty="0" smtClean="0"/>
              <a:t> with </a:t>
            </a:r>
            <a:r>
              <a:rPr lang="en-US" dirty="0" err="1" smtClean="0"/>
              <a:t>SequenceFileOutputFormat</a:t>
            </a:r>
            <a:r>
              <a:rPr lang="en-US" dirty="0" smtClean="0"/>
              <a:t>; Java</a:t>
            </a:r>
          </a:p>
          <a:p>
            <a:r>
              <a:rPr lang="en-US" dirty="0" smtClean="0"/>
              <a:t>NEXT: Blackout for caching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10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(So</a:t>
            </a:r>
            <a:r>
              <a:rPr lang="en-US" dirty="0"/>
              <a:t>, we've now seen a lot of core Spark, but we haven't yet seen one of the mechanisms that brought it </a:t>
            </a:r>
            <a:r>
              <a:rPr lang="en-US" dirty="0" smtClean="0"/>
              <a:t>notoriety)</a:t>
            </a:r>
          </a:p>
          <a:p>
            <a:r>
              <a:rPr lang="en-US" dirty="0" smtClean="0"/>
              <a:t>NEXT: Its </a:t>
            </a:r>
            <a:r>
              <a:rPr lang="en-US" dirty="0"/>
              <a:t>caching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866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(Store intermediate data in distributed memory still distributed allows boasting possible 100x gain over Hadoop)</a:t>
            </a:r>
          </a:p>
          <a:p>
            <a:r>
              <a:rPr lang="en-US" dirty="0" smtClean="0"/>
              <a:t>(Useful for iterative </a:t>
            </a:r>
            <a:r>
              <a:rPr lang="en-US" dirty="0" err="1" smtClean="0"/>
              <a:t>algs</a:t>
            </a:r>
            <a:r>
              <a:rPr lang="en-US" dirty="0" smtClean="0"/>
              <a:t>, </a:t>
            </a:r>
            <a:r>
              <a:rPr lang="en-US" dirty="0" err="1" smtClean="0"/>
              <a:t>esp</a:t>
            </a:r>
            <a:r>
              <a:rPr lang="en-US" dirty="0" smtClean="0"/>
              <a:t> common in machine learning)</a:t>
            </a:r>
          </a:p>
          <a:p>
            <a:r>
              <a:rPr lang="en-US" dirty="0" smtClean="0"/>
              <a:t>(Or experimenting w/ data in shell)</a:t>
            </a:r>
          </a:p>
          <a:p>
            <a:r>
              <a:rPr lang="en-US" dirty="0" smtClean="0"/>
              <a:t>(How?)</a:t>
            </a:r>
          </a:p>
          <a:p>
            <a:r>
              <a:rPr lang="en-US" dirty="0" smtClean="0"/>
              <a:t>To understand, first look at what already know, simple RDD</a:t>
            </a:r>
          </a:p>
          <a:p>
            <a:r>
              <a:rPr lang="en-US" dirty="0" smtClean="0"/>
              <a:t>Run through performance intensive </a:t>
            </a:r>
            <a:r>
              <a:rPr lang="en-US" dirty="0" err="1" smtClean="0"/>
              <a:t>alg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Simulated through </a:t>
            </a:r>
            <a:r>
              <a:rPr lang="en-US" dirty="0" err="1" smtClean="0"/>
              <a:t>thread.sleep</a:t>
            </a:r>
            <a:endParaRPr lang="en-US" dirty="0" smtClean="0"/>
          </a:p>
          <a:p>
            <a:r>
              <a:rPr lang="en-US" dirty="0" smtClean="0"/>
              <a:t>THOSE results used to create another transformed RDD</a:t>
            </a:r>
          </a:p>
          <a:p>
            <a:r>
              <a:rPr lang="en-US" dirty="0" smtClean="0"/>
              <a:t>(All known but recall in shell tends to same runtime even if same/shared lineage)</a:t>
            </a:r>
          </a:p>
          <a:p>
            <a:r>
              <a:rPr lang="en-US" dirty="0" smtClean="0"/>
              <a:t>(Most bottlenecking on </a:t>
            </a:r>
            <a:r>
              <a:rPr lang="en-US" dirty="0" err="1" smtClean="0"/>
              <a:t>init</a:t>
            </a:r>
            <a:r>
              <a:rPr lang="en-US" dirty="0" smtClean="0"/>
              <a:t> data load and cleanse)</a:t>
            </a:r>
          </a:p>
          <a:p>
            <a:r>
              <a:rPr lang="en-US" dirty="0" smtClean="0"/>
              <a:t>(RDD are just instructions, so each actions means completely new execution)</a:t>
            </a:r>
          </a:p>
          <a:p>
            <a:r>
              <a:rPr lang="en-US" dirty="0" smtClean="0"/>
              <a:t>NEXT: Suppose working w/ slower to load RDD numerous times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063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(Suppose working w/ slower to load RDD numerous </a:t>
            </a:r>
            <a:r>
              <a:rPr lang="en-US" dirty="0" smtClean="0"/>
              <a:t>times)</a:t>
            </a:r>
          </a:p>
          <a:p>
            <a:r>
              <a:rPr lang="en-US" dirty="0" smtClean="0"/>
              <a:t>(Don’t want wait full load each time)</a:t>
            </a:r>
          </a:p>
          <a:p>
            <a:r>
              <a:rPr lang="en-US" dirty="0" smtClean="0"/>
              <a:t>Cache/persist called on RDD created AFTER intensive portion</a:t>
            </a:r>
          </a:p>
          <a:p>
            <a:r>
              <a:rPr lang="en-US" dirty="0" smtClean="0"/>
              <a:t>(Merely an instruction…lazy like transform)</a:t>
            </a:r>
          </a:p>
          <a:p>
            <a:r>
              <a:rPr lang="en-US" dirty="0" smtClean="0"/>
              <a:t>(Except returns the RDD back instead of new one…so can use old or returned one)</a:t>
            </a:r>
          </a:p>
          <a:p>
            <a:r>
              <a:rPr lang="en-US" dirty="0" smtClean="0"/>
              <a:t>(Different levels of caching)</a:t>
            </a:r>
          </a:p>
          <a:p>
            <a:r>
              <a:rPr lang="en-US" dirty="0" smtClean="0"/>
              <a:t>Default is MEMORY</a:t>
            </a:r>
          </a:p>
          <a:p>
            <a:r>
              <a:rPr lang="en-US" dirty="0" smtClean="0"/>
              <a:t>Also Disk, or a combination for failover</a:t>
            </a:r>
          </a:p>
          <a:p>
            <a:r>
              <a:rPr lang="en-US" dirty="0" smtClean="0"/>
              <a:t>(Might wonder why disk, but think of case where algorithm is bottleneck)</a:t>
            </a:r>
          </a:p>
          <a:p>
            <a:r>
              <a:rPr lang="en-US" dirty="0" smtClean="0"/>
              <a:t>(Cutting DAG at that point is better)</a:t>
            </a:r>
          </a:p>
          <a:p>
            <a:r>
              <a:rPr lang="en-US" dirty="0" smtClean="0"/>
              <a:t>(Now execute code 1</a:t>
            </a:r>
            <a:r>
              <a:rPr lang="en-US" baseline="30000" dirty="0" smtClean="0"/>
              <a:t>st</a:t>
            </a:r>
            <a:r>
              <a:rPr lang="en-US" dirty="0" smtClean="0"/>
              <a:t> time with cache…runs from start…)</a:t>
            </a:r>
          </a:p>
          <a:p>
            <a:r>
              <a:rPr lang="en-US" dirty="0" smtClean="0"/>
              <a:t>And once hit cache, Stores output for future executions</a:t>
            </a:r>
          </a:p>
          <a:p>
            <a:r>
              <a:rPr lang="en-US" dirty="0" smtClean="0"/>
              <a:t>And continues as it did before</a:t>
            </a:r>
          </a:p>
          <a:p>
            <a:r>
              <a:rPr lang="en-US" dirty="0" smtClean="0"/>
              <a:t>NEXT: Run new transform against 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856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(Run new transform against </a:t>
            </a:r>
            <a:r>
              <a:rPr lang="en-US" dirty="0" smtClean="0"/>
              <a:t>data)</a:t>
            </a:r>
          </a:p>
          <a:p>
            <a:r>
              <a:rPr lang="en-US" dirty="0" smtClean="0"/>
              <a:t>NOW, graph realizes can skip slower instructs &amp; grabs cache directly</a:t>
            </a:r>
          </a:p>
          <a:p>
            <a:r>
              <a:rPr lang="en-US" dirty="0" smtClean="0"/>
              <a:t>Beginning instructs remain only for fault tolerance</a:t>
            </a:r>
          </a:p>
          <a:p>
            <a:r>
              <a:rPr lang="en-US" dirty="0" smtClean="0"/>
              <a:t>(If cache lost, then can </a:t>
            </a:r>
            <a:r>
              <a:rPr lang="en-US" dirty="0" err="1" smtClean="0"/>
              <a:t>recalc</a:t>
            </a:r>
            <a:r>
              <a:rPr lang="en-US" dirty="0" smtClean="0"/>
              <a:t> and </a:t>
            </a:r>
            <a:r>
              <a:rPr lang="en-US" dirty="0" err="1" smtClean="0"/>
              <a:t>recache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Rest works normally</a:t>
            </a:r>
          </a:p>
          <a:p>
            <a:r>
              <a:rPr lang="en-US" dirty="0" smtClean="0"/>
              <a:t>(RDD abstracted enough that it doesn’t care where data’s from)</a:t>
            </a:r>
          </a:p>
          <a:p>
            <a:r>
              <a:rPr lang="en-US" dirty="0" smtClean="0"/>
              <a:t>(RDD is just an interface)</a:t>
            </a:r>
          </a:p>
          <a:p>
            <a:r>
              <a:rPr lang="en-US" dirty="0" smtClean="0"/>
              <a:t>NEXT: See it in action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046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Final notes on caching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5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(Now review different ways to cache)</a:t>
            </a:r>
          </a:p>
          <a:p>
            <a:r>
              <a:rPr lang="en-US" dirty="0" smtClean="0"/>
              <a:t>Just saw cache…which is alias for persist</a:t>
            </a:r>
          </a:p>
          <a:p>
            <a:r>
              <a:rPr lang="en-US" dirty="0" smtClean="0"/>
              <a:t>Both use default storage of MEMORY ONLY</a:t>
            </a:r>
          </a:p>
          <a:p>
            <a:r>
              <a:rPr lang="en-US" dirty="0" smtClean="0"/>
              <a:t>(Works </a:t>
            </a:r>
            <a:r>
              <a:rPr lang="en-US" dirty="0" err="1" smtClean="0"/>
              <a:t>til</a:t>
            </a:r>
            <a:r>
              <a:rPr lang="en-US" dirty="0" smtClean="0"/>
              <a:t> full, then runs DAG as usual)</a:t>
            </a:r>
          </a:p>
          <a:p>
            <a:r>
              <a:rPr lang="en-US" dirty="0" smtClean="0"/>
              <a:t>Persist accepts </a:t>
            </a:r>
            <a:r>
              <a:rPr lang="en-US" dirty="0" err="1" smtClean="0"/>
              <a:t>StorageLevel</a:t>
            </a:r>
            <a:r>
              <a:rPr lang="en-US" dirty="0" smtClean="0"/>
              <a:t>  if want other than default</a:t>
            </a:r>
          </a:p>
          <a:p>
            <a:r>
              <a:rPr lang="en-US" dirty="0" smtClean="0"/>
              <a:t>Number of options, we’ve seen MEMORY_ONLY</a:t>
            </a:r>
          </a:p>
          <a:p>
            <a:r>
              <a:rPr lang="en-US" dirty="0" smtClean="0"/>
              <a:t>MEMORY_AND_DISK  (Mem overflow to disk instead full execution)</a:t>
            </a:r>
          </a:p>
          <a:p>
            <a:r>
              <a:rPr lang="en-US" dirty="0" smtClean="0"/>
              <a:t>DISK_ONLY, as sounds</a:t>
            </a:r>
          </a:p>
          <a:p>
            <a:r>
              <a:rPr lang="en-US" dirty="0" smtClean="0"/>
              <a:t>If memory space an issue, can append _SER to mem </a:t>
            </a:r>
            <a:r>
              <a:rPr lang="en-US" dirty="0" err="1" smtClean="0"/>
              <a:t>options..serialize</a:t>
            </a:r>
            <a:r>
              <a:rPr lang="en-US" dirty="0" smtClean="0"/>
              <a:t> at perf cost</a:t>
            </a:r>
          </a:p>
          <a:p>
            <a:r>
              <a:rPr lang="en-US" dirty="0" smtClean="0"/>
              <a:t>ALL options can append _2 to replicate cache </a:t>
            </a:r>
          </a:p>
          <a:p>
            <a:r>
              <a:rPr lang="en-US" dirty="0" smtClean="0"/>
              <a:t>(Less need for full failure </a:t>
            </a:r>
            <a:r>
              <a:rPr lang="en-US" dirty="0" err="1" smtClean="0"/>
              <a:t>recomp</a:t>
            </a:r>
            <a:r>
              <a:rPr lang="en-US" dirty="0" smtClean="0"/>
              <a:t>; Scheduler can opt to use alt </a:t>
            </a:r>
            <a:r>
              <a:rPr lang="en-US" dirty="0" err="1" smtClean="0"/>
              <a:t>loc</a:t>
            </a:r>
            <a:r>
              <a:rPr lang="en-US" dirty="0" smtClean="0"/>
              <a:t>; then re-replicate)</a:t>
            </a:r>
          </a:p>
          <a:p>
            <a:r>
              <a:rPr lang="en-US" dirty="0" smtClean="0"/>
              <a:t>OFF_HEAP (in mem off JVM; experimental in web docs NOT API…not quite hardened)</a:t>
            </a:r>
          </a:p>
          <a:p>
            <a:r>
              <a:rPr lang="en-US" dirty="0" smtClean="0"/>
              <a:t>(Also a None, but is default for ANY RDD, so zero sum;;If want to </a:t>
            </a:r>
            <a:r>
              <a:rPr lang="en-US" dirty="0" err="1" smtClean="0"/>
              <a:t>unpersist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unpersist</a:t>
            </a:r>
            <a:r>
              <a:rPr lang="en-US" dirty="0"/>
              <a:t> </a:t>
            </a:r>
            <a:r>
              <a:rPr lang="en-US" dirty="0" smtClean="0"/>
              <a:t>(empty parent blocks execution until actually cleared, false to move on)</a:t>
            </a:r>
          </a:p>
          <a:p>
            <a:r>
              <a:rPr lang="en-US" dirty="0" smtClean="0"/>
              <a:t>(not REQUIRED; cache clears self once out of scope, or by more recent RDD; LRU)</a:t>
            </a:r>
          </a:p>
          <a:p>
            <a:r>
              <a:rPr lang="en-US" dirty="0" smtClean="0"/>
              <a:t>(NOTE: </a:t>
            </a:r>
            <a:r>
              <a:rPr lang="en-US" dirty="0" err="1" smtClean="0"/>
              <a:t>unpersist</a:t>
            </a:r>
            <a:r>
              <a:rPr lang="en-US" dirty="0" smtClean="0"/>
              <a:t> REQUIRES </a:t>
            </a:r>
            <a:r>
              <a:rPr lang="en-US" dirty="0" err="1" smtClean="0"/>
              <a:t>parens</a:t>
            </a:r>
            <a:r>
              <a:rPr lang="en-US" dirty="0" smtClean="0"/>
              <a:t> even if default or won’t compile)</a:t>
            </a:r>
          </a:p>
          <a:p>
            <a:r>
              <a:rPr lang="en-US" dirty="0" smtClean="0"/>
              <a:t>(NOTE: Once marked and acted on, cannot reset without first </a:t>
            </a:r>
            <a:r>
              <a:rPr lang="en-US" dirty="0" err="1" smtClean="0"/>
              <a:t>unpersist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NEXT: Accumulators blackout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451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(Saw transform and acts)</a:t>
            </a:r>
          </a:p>
          <a:p>
            <a:r>
              <a:rPr lang="en-US" dirty="0" smtClean="0"/>
              <a:t>(Suppose want track value only tangential  to actual computation)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ie</a:t>
            </a:r>
            <a:r>
              <a:rPr lang="en-US" dirty="0" smtClean="0"/>
              <a:t>. Errors, like </a:t>
            </a:r>
            <a:r>
              <a:rPr lang="en-US" dirty="0" err="1" smtClean="0"/>
              <a:t>misformatted</a:t>
            </a:r>
            <a:r>
              <a:rPr lang="en-US" dirty="0" smtClean="0"/>
              <a:t> data)</a:t>
            </a:r>
          </a:p>
          <a:p>
            <a:r>
              <a:rPr lang="en-US" dirty="0" smtClean="0"/>
              <a:t>(Could return tuple w/ both </a:t>
            </a:r>
            <a:r>
              <a:rPr lang="en-US" dirty="0" err="1" smtClean="0"/>
              <a:t>vals</a:t>
            </a:r>
            <a:r>
              <a:rPr lang="en-US" dirty="0" smtClean="0"/>
              <a:t>…but is that code muddle?)</a:t>
            </a:r>
          </a:p>
          <a:p>
            <a:r>
              <a:rPr lang="en-US" dirty="0" smtClean="0"/>
              <a:t>NEXT: No worries! Spark has Accumulators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86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Builds execution graph</a:t>
            </a:r>
          </a:p>
          <a:p>
            <a:r>
              <a:rPr lang="en-US" dirty="0" smtClean="0"/>
              <a:t>Schedules the work when acted</a:t>
            </a:r>
          </a:p>
          <a:p>
            <a:r>
              <a:rPr lang="en-US" dirty="0" smtClean="0"/>
              <a:t>Data locality</a:t>
            </a:r>
          </a:p>
          <a:p>
            <a:r>
              <a:rPr lang="en-US" dirty="0" smtClean="0"/>
              <a:t>Fault monitoring</a:t>
            </a:r>
          </a:p>
          <a:p>
            <a:r>
              <a:rPr lang="en-US" dirty="0" smtClean="0"/>
              <a:t>NEXT: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73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(Shared variables for use across cluster)</a:t>
            </a:r>
          </a:p>
          <a:p>
            <a:r>
              <a:rPr lang="en-US" dirty="0" smtClean="0"/>
              <a:t>(NOTE: another shared </a:t>
            </a:r>
            <a:r>
              <a:rPr lang="en-US" dirty="0" err="1" smtClean="0"/>
              <a:t>var</a:t>
            </a:r>
            <a:r>
              <a:rPr lang="en-US" dirty="0" smtClean="0"/>
              <a:t> broadcast…covered at end)</a:t>
            </a:r>
          </a:p>
          <a:p>
            <a:r>
              <a:rPr lang="en-US" dirty="0" err="1" smtClean="0"/>
              <a:t>Accums</a:t>
            </a:r>
            <a:r>
              <a:rPr lang="en-US" dirty="0" smtClean="0"/>
              <a:t> are fairly simple…created by calling </a:t>
            </a:r>
            <a:r>
              <a:rPr lang="en-US" dirty="0" err="1" smtClean="0"/>
              <a:t>accum</a:t>
            </a:r>
            <a:r>
              <a:rPr lang="en-US" dirty="0" smtClean="0"/>
              <a:t> method on </a:t>
            </a:r>
            <a:r>
              <a:rPr lang="en-US" dirty="0" err="1" smtClean="0"/>
              <a:t>sc</a:t>
            </a:r>
            <a:endParaRPr lang="en-US" dirty="0" smtClean="0"/>
          </a:p>
          <a:p>
            <a:r>
              <a:rPr lang="en-US" dirty="0" smtClean="0"/>
              <a:t>(Accepts </a:t>
            </a:r>
            <a:r>
              <a:rPr lang="en-US" dirty="0"/>
              <a:t>a zero, or identity value, and </a:t>
            </a:r>
            <a:r>
              <a:rPr lang="en-US" dirty="0" smtClean="0"/>
              <a:t>optional </a:t>
            </a:r>
            <a:r>
              <a:rPr lang="en-US" dirty="0"/>
              <a:t>name used only for tracking </a:t>
            </a:r>
            <a:r>
              <a:rPr lang="en-US" dirty="0" smtClean="0"/>
              <a:t>purposes)</a:t>
            </a:r>
          </a:p>
          <a:p>
            <a:r>
              <a:rPr lang="en-US" dirty="0" smtClean="0"/>
              <a:t>Returns accumulator of type matching identity</a:t>
            </a:r>
          </a:p>
          <a:p>
            <a:r>
              <a:rPr lang="en-US" dirty="0" smtClean="0"/>
              <a:t>(Default supported: </a:t>
            </a:r>
            <a:r>
              <a:rPr lang="en-US" dirty="0" err="1" smtClean="0"/>
              <a:t>int</a:t>
            </a:r>
            <a:r>
              <a:rPr lang="en-US" dirty="0"/>
              <a:t>, double, float, and </a:t>
            </a:r>
            <a:r>
              <a:rPr lang="en-US" dirty="0" smtClean="0"/>
              <a:t>long)</a:t>
            </a:r>
          </a:p>
          <a:p>
            <a:r>
              <a:rPr lang="en-US" dirty="0" smtClean="0"/>
              <a:t>(Create own w/ </a:t>
            </a:r>
            <a:r>
              <a:rPr lang="en-US" dirty="0" err="1" smtClean="0"/>
              <a:t>contract,AccumulatorParam</a:t>
            </a:r>
            <a:r>
              <a:rPr lang="en-US" dirty="0" smtClean="0"/>
              <a:t>; follow Associative Property; why soon)</a:t>
            </a:r>
          </a:p>
          <a:p>
            <a:r>
              <a:rPr lang="en-US" dirty="0" smtClean="0"/>
              <a:t>Take accumulator</a:t>
            </a:r>
          </a:p>
          <a:p>
            <a:r>
              <a:rPr lang="en-US" dirty="0" smtClean="0"/>
              <a:t>And increment directly in RDD methods</a:t>
            </a:r>
          </a:p>
          <a:p>
            <a:r>
              <a:rPr lang="en-US" dirty="0" smtClean="0"/>
              <a:t>After RDD complete, use </a:t>
            </a:r>
            <a:r>
              <a:rPr lang="en-US" dirty="0" err="1" smtClean="0"/>
              <a:t>accum’s</a:t>
            </a:r>
            <a:r>
              <a:rPr lang="en-US" dirty="0" smtClean="0"/>
              <a:t> value prop to extract final </a:t>
            </a:r>
          </a:p>
          <a:p>
            <a:r>
              <a:rPr lang="en-US" dirty="0" smtClean="0"/>
              <a:t>Thus why has to be associative, additions can run in each worker and </a:t>
            </a:r>
            <a:r>
              <a:rPr lang="en-US" dirty="0" err="1" smtClean="0"/>
              <a:t>assoc</a:t>
            </a:r>
            <a:r>
              <a:rPr lang="en-US" dirty="0" smtClean="0"/>
              <a:t> combined</a:t>
            </a:r>
          </a:p>
          <a:p>
            <a:r>
              <a:rPr lang="en-US" dirty="0" smtClean="0"/>
              <a:t>Creation and reading ONLY on driver</a:t>
            </a:r>
          </a:p>
          <a:p>
            <a:r>
              <a:rPr lang="en-US" dirty="0" smtClean="0"/>
              <a:t>Writing ONLY in worker</a:t>
            </a:r>
          </a:p>
          <a:p>
            <a:r>
              <a:rPr lang="en-US" dirty="0" smtClean="0"/>
              <a:t>NEXT: </a:t>
            </a:r>
            <a:r>
              <a:rPr lang="en-US" dirty="0"/>
              <a:t>Only guaranteed accurate within actions due to fault tolerance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198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(Only guaranteed accurate within actions due to fault </a:t>
            </a:r>
            <a:r>
              <a:rPr lang="en-US" dirty="0" smtClean="0"/>
              <a:t>tolerance)</a:t>
            </a:r>
          </a:p>
          <a:p>
            <a:r>
              <a:rPr lang="en-US" dirty="0" smtClean="0"/>
              <a:t>(Suppose we add accumulator in transform and workers run…)</a:t>
            </a:r>
          </a:p>
          <a:p>
            <a:r>
              <a:rPr lang="en-US" dirty="0" smtClean="0"/>
              <a:t>Passing values to driver combiner</a:t>
            </a:r>
          </a:p>
          <a:p>
            <a:r>
              <a:rPr lang="en-US" dirty="0" smtClean="0"/>
              <a:t>BUT disaster before RDD fully completes &amp; node already reported goes down</a:t>
            </a:r>
          </a:p>
          <a:p>
            <a:r>
              <a:rPr lang="en-US" dirty="0" smtClean="0"/>
              <a:t>Spark cant track a dead node</a:t>
            </a:r>
          </a:p>
          <a:p>
            <a:r>
              <a:rPr lang="en-US" dirty="0" smtClean="0"/>
              <a:t>SO spins up new worker, triggering RDD recreate AND new accumulation value</a:t>
            </a:r>
          </a:p>
          <a:p>
            <a:r>
              <a:rPr lang="en-US" dirty="0" smtClean="0"/>
              <a:t>NEXT: Passed to driver again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731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(Passed to driver again)</a:t>
            </a:r>
          </a:p>
          <a:p>
            <a:r>
              <a:rPr lang="en-US" dirty="0" smtClean="0"/>
              <a:t>(</a:t>
            </a:r>
            <a:r>
              <a:rPr lang="en-US" dirty="0"/>
              <a:t>D</a:t>
            </a:r>
            <a:r>
              <a:rPr lang="en-US" dirty="0" smtClean="0"/>
              <a:t>ouble count for that partition)</a:t>
            </a:r>
          </a:p>
          <a:p>
            <a:r>
              <a:rPr lang="en-US" dirty="0" smtClean="0"/>
              <a:t>(Could even occur if RDD is cached and falls out due to LRU)</a:t>
            </a:r>
          </a:p>
          <a:p>
            <a:r>
              <a:rPr lang="en-US" dirty="0" smtClean="0"/>
              <a:t>(Technically allowed in transforms but only suggested for </a:t>
            </a:r>
            <a:r>
              <a:rPr lang="en-US" dirty="0" err="1" smtClean="0"/>
              <a:t>approx</a:t>
            </a:r>
            <a:r>
              <a:rPr lang="en-US" dirty="0" smtClean="0"/>
              <a:t> debugging)</a:t>
            </a:r>
          </a:p>
          <a:p>
            <a:r>
              <a:rPr lang="en-US" dirty="0"/>
              <a:t>(NOTE: If </a:t>
            </a:r>
            <a:r>
              <a:rPr lang="en-US" dirty="0" smtClean="0"/>
              <a:t>transform, recall lazy, so if check before act; or never act, value = 0)</a:t>
            </a:r>
          </a:p>
          <a:p>
            <a:r>
              <a:rPr lang="en-US" dirty="0" smtClean="0"/>
              <a:t>(Actions are final point, so can guarantee only once)</a:t>
            </a:r>
          </a:p>
          <a:p>
            <a:r>
              <a:rPr lang="en-US" dirty="0" smtClean="0"/>
              <a:t>(Even if worker dies after send, already marked complete, won’t rerun)</a:t>
            </a:r>
          </a:p>
          <a:p>
            <a:r>
              <a:rPr lang="en-US" dirty="0" smtClean="0"/>
              <a:t>NEXT: Due to limitations, limited </a:t>
            </a:r>
            <a:r>
              <a:rPr lang="en-US" dirty="0" err="1" smtClean="0"/>
              <a:t>usecases</a:t>
            </a:r>
            <a:r>
              <a:rPr lang="en-US" dirty="0" smtClean="0"/>
              <a:t> 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502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(Due </a:t>
            </a:r>
            <a:r>
              <a:rPr lang="en-US" dirty="0"/>
              <a:t>to limitations, limited </a:t>
            </a:r>
            <a:r>
              <a:rPr lang="en-US" dirty="0" err="1"/>
              <a:t>usecases</a:t>
            </a:r>
            <a:r>
              <a:rPr lang="en-US" dirty="0"/>
              <a:t> </a:t>
            </a:r>
            <a:r>
              <a:rPr lang="en-US" dirty="0" smtClean="0"/>
              <a:t>IMO)</a:t>
            </a:r>
          </a:p>
          <a:p>
            <a:r>
              <a:rPr lang="en-US" dirty="0" smtClean="0"/>
              <a:t>Common scenario is to count # of errors during action</a:t>
            </a:r>
          </a:p>
          <a:p>
            <a:r>
              <a:rPr lang="en-US" dirty="0" smtClean="0"/>
              <a:t>(Could put error threshold to decide whether to save results or fail)</a:t>
            </a:r>
          </a:p>
          <a:p>
            <a:r>
              <a:rPr lang="en-US" dirty="0" smtClean="0"/>
              <a:t>NEXT: Java </a:t>
            </a:r>
            <a:r>
              <a:rPr lang="en-US" dirty="0" err="1" smtClean="0"/>
              <a:t>idiosyncracies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59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(Lots Spark, still need address some language API diffs)</a:t>
            </a:r>
          </a:p>
          <a:p>
            <a:r>
              <a:rPr lang="en-US" dirty="0" smtClean="0"/>
              <a:t>(Python mirrors Scala closely, albeit sometimes delayed)</a:t>
            </a:r>
          </a:p>
          <a:p>
            <a:r>
              <a:rPr lang="en-US" dirty="0" smtClean="0"/>
              <a:t>(Performance downside, improved over time…</a:t>
            </a:r>
            <a:r>
              <a:rPr lang="en-US" dirty="0" err="1" smtClean="0"/>
              <a:t>DataFrames</a:t>
            </a:r>
            <a:r>
              <a:rPr lang="en-US" dirty="0" smtClean="0"/>
              <a:t> negates completely…cover soon)</a:t>
            </a:r>
          </a:p>
          <a:p>
            <a:r>
              <a:rPr lang="en-US" dirty="0" smtClean="0"/>
              <a:t>NEXT: Java on other hand…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866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(Java </a:t>
            </a:r>
            <a:r>
              <a:rPr lang="en-US" dirty="0"/>
              <a:t>on the other </a:t>
            </a:r>
            <a:r>
              <a:rPr lang="en-US" dirty="0" smtClean="0"/>
              <a:t>hand)</a:t>
            </a:r>
          </a:p>
          <a:p>
            <a:r>
              <a:rPr lang="en-US" dirty="0" smtClean="0"/>
              <a:t>(More verbose…at least better w/ Java 8 lambdas)</a:t>
            </a:r>
          </a:p>
          <a:p>
            <a:r>
              <a:rPr lang="en-US" dirty="0" smtClean="0"/>
              <a:t>Here is java RDD calling a method</a:t>
            </a:r>
          </a:p>
          <a:p>
            <a:r>
              <a:rPr lang="en-US" dirty="0" smtClean="0"/>
              <a:t>And w/o lambdas, must create anonymous inner class</a:t>
            </a:r>
          </a:p>
          <a:p>
            <a:r>
              <a:rPr lang="en-US" dirty="0" smtClean="0"/>
              <a:t>(Example is common scenario: function </a:t>
            </a:r>
            <a:r>
              <a:rPr lang="en-US" dirty="0" err="1" smtClean="0"/>
              <a:t>param</a:t>
            </a:r>
            <a:r>
              <a:rPr lang="en-US" dirty="0" smtClean="0"/>
              <a:t> of certain type &amp; outputs variable of certain type)</a:t>
            </a:r>
            <a:endParaRPr lang="en-US" dirty="0"/>
          </a:p>
          <a:p>
            <a:r>
              <a:rPr lang="en-US" dirty="0" smtClean="0"/>
              <a:t>Implement method named “call” matching in and out types</a:t>
            </a:r>
          </a:p>
          <a:p>
            <a:r>
              <a:rPr lang="en-US" dirty="0" smtClean="0"/>
              <a:t>(NOTE: can create a named class that extends the </a:t>
            </a:r>
            <a:r>
              <a:rPr lang="en-US" dirty="0"/>
              <a:t>f</a:t>
            </a:r>
            <a:r>
              <a:rPr lang="en-US" dirty="0" smtClean="0"/>
              <a:t>unction class used)</a:t>
            </a:r>
          </a:p>
          <a:p>
            <a:r>
              <a:rPr lang="en-US" dirty="0" smtClean="0"/>
              <a:t>NEXT: What </a:t>
            </a:r>
            <a:r>
              <a:rPr lang="en-US" dirty="0"/>
              <a:t>are the available </a:t>
            </a:r>
            <a:r>
              <a:rPr lang="en-US" dirty="0" smtClean="0"/>
              <a:t>Function classes?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061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(What are the available Function classes</a:t>
            </a:r>
            <a:r>
              <a:rPr lang="en-US" dirty="0" smtClean="0"/>
              <a:t>?)</a:t>
            </a:r>
          </a:p>
          <a:p>
            <a:r>
              <a:rPr lang="en-US" dirty="0" smtClean="0"/>
              <a:t>Already saw generic function, </a:t>
            </a:r>
            <a:r>
              <a:rPr lang="en-US" dirty="0" err="1" smtClean="0"/>
              <a:t>param</a:t>
            </a:r>
            <a:r>
              <a:rPr lang="en-US" dirty="0" smtClean="0"/>
              <a:t> certain type, output same/new type</a:t>
            </a:r>
          </a:p>
          <a:p>
            <a:r>
              <a:rPr lang="en-US" dirty="0" smtClean="0"/>
              <a:t>Also Function2 &amp; 3; numbers refer to input </a:t>
            </a:r>
            <a:r>
              <a:rPr lang="en-US" dirty="0" err="1" smtClean="0"/>
              <a:t>params</a:t>
            </a:r>
            <a:r>
              <a:rPr lang="en-US" dirty="0" smtClean="0"/>
              <a:t> for “call”</a:t>
            </a:r>
          </a:p>
          <a:p>
            <a:r>
              <a:rPr lang="en-US" dirty="0" err="1" smtClean="0"/>
              <a:t>Flatmap</a:t>
            </a:r>
            <a:r>
              <a:rPr lang="en-US" dirty="0" smtClean="0"/>
              <a:t> function classes, same except returns </a:t>
            </a:r>
            <a:r>
              <a:rPr lang="en-US" dirty="0" err="1" smtClean="0"/>
              <a:t>Iterable</a:t>
            </a:r>
            <a:r>
              <a:rPr lang="en-US" dirty="0" smtClean="0"/>
              <a:t> of output type</a:t>
            </a:r>
          </a:p>
          <a:p>
            <a:r>
              <a:rPr lang="en-US" dirty="0" err="1" smtClean="0"/>
              <a:t>VoidFunction</a:t>
            </a:r>
            <a:r>
              <a:rPr lang="en-US" dirty="0" smtClean="0"/>
              <a:t> used for methods with no return like </a:t>
            </a:r>
            <a:r>
              <a:rPr lang="en-US" dirty="0" err="1" smtClean="0"/>
              <a:t>foreach</a:t>
            </a:r>
            <a:endParaRPr lang="en-US" dirty="0" smtClean="0"/>
          </a:p>
          <a:p>
            <a:r>
              <a:rPr lang="en-US" dirty="0" smtClean="0"/>
              <a:t>Finish w/ pair function classes, same as counterparts except return Tuple2&lt;</a:t>
            </a:r>
            <a:r>
              <a:rPr lang="en-US" dirty="0" err="1" smtClean="0"/>
              <a:t>Key,Value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All and some others found in </a:t>
            </a:r>
            <a:r>
              <a:rPr lang="en-US" dirty="0" err="1" smtClean="0"/>
              <a:t>org.apache.spark.api.java.function</a:t>
            </a:r>
            <a:endParaRPr lang="en-US" dirty="0" smtClean="0"/>
          </a:p>
          <a:p>
            <a:r>
              <a:rPr lang="en-US" dirty="0" smtClean="0"/>
              <a:t>NEXT: Last big diff…java doesn’t have </a:t>
            </a:r>
            <a:r>
              <a:rPr lang="en-US" dirty="0" err="1" smtClean="0"/>
              <a:t>implicits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mapToPair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578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(Java != </a:t>
            </a:r>
            <a:r>
              <a:rPr lang="en-US" dirty="0" err="1" smtClean="0"/>
              <a:t>implicits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(Nor dynamic)</a:t>
            </a:r>
          </a:p>
          <a:p>
            <a:r>
              <a:rPr lang="en-US" dirty="0" smtClean="0"/>
              <a:t>(Explicit classes that contain methods trying to use)</a:t>
            </a:r>
          </a:p>
          <a:p>
            <a:r>
              <a:rPr lang="en-US" dirty="0" smtClean="0"/>
              <a:t>Like pair functions…explicitly create </a:t>
            </a:r>
            <a:r>
              <a:rPr lang="en-US" dirty="0" err="1" smtClean="0"/>
              <a:t>JavaPairRDD</a:t>
            </a:r>
            <a:r>
              <a:rPr lang="en-US" dirty="0" smtClean="0"/>
              <a:t> via </a:t>
            </a:r>
            <a:r>
              <a:rPr lang="en-US" dirty="0" err="1" smtClean="0"/>
              <a:t>mapToPair</a:t>
            </a:r>
            <a:endParaRPr lang="en-US" dirty="0" smtClean="0"/>
          </a:p>
          <a:p>
            <a:r>
              <a:rPr lang="en-US" dirty="0" smtClean="0"/>
              <a:t>(function returns row as pairs)</a:t>
            </a:r>
          </a:p>
          <a:p>
            <a:r>
              <a:rPr lang="en-US" dirty="0" smtClean="0"/>
              <a:t>(Only way to access </a:t>
            </a:r>
            <a:r>
              <a:rPr lang="en-US" dirty="0" err="1" smtClean="0"/>
              <a:t>PairRDD</a:t>
            </a:r>
            <a:r>
              <a:rPr lang="en-US" dirty="0" smtClean="0"/>
              <a:t> Functions)</a:t>
            </a:r>
          </a:p>
          <a:p>
            <a:r>
              <a:rPr lang="en-US" dirty="0" smtClean="0"/>
              <a:t>NEXT: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485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 RDD Research Paper</a:t>
            </a:r>
          </a:p>
          <a:p>
            <a:r>
              <a:rPr lang="en-US" dirty="0" smtClean="0"/>
              <a:t>More on lambdas in </a:t>
            </a:r>
            <a:r>
              <a:rPr lang="en-US" dirty="0" err="1" smtClean="0"/>
              <a:t>Pluralsight</a:t>
            </a:r>
            <a:endParaRPr lang="en-US" dirty="0"/>
          </a:p>
          <a:p>
            <a:r>
              <a:rPr lang="en-US" dirty="0" smtClean="0"/>
              <a:t>What’s New in Java 8</a:t>
            </a:r>
          </a:p>
          <a:p>
            <a:r>
              <a:rPr lang="en-US" dirty="0" smtClean="0"/>
              <a:t>Functional Programming with Java</a:t>
            </a:r>
          </a:p>
          <a:p>
            <a:r>
              <a:rPr lang="en-US" dirty="0" smtClean="0"/>
              <a:t>Add ALL the Things (Associativity, think clustering)</a:t>
            </a:r>
          </a:p>
          <a:p>
            <a:r>
              <a:rPr lang="en-US" dirty="0" smtClean="0"/>
              <a:t>Official core documentation</a:t>
            </a:r>
          </a:p>
          <a:p>
            <a:r>
              <a:rPr lang="en-US" dirty="0" smtClean="0"/>
              <a:t>Python API talk</a:t>
            </a:r>
          </a:p>
          <a:p>
            <a:r>
              <a:rPr lang="en-US" dirty="0" smtClean="0"/>
              <a:t>NEXT: Summary/Questions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94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77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RDD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(core abstraction)</a:t>
            </a:r>
          </a:p>
          <a:p>
            <a:r>
              <a:rPr lang="en-US" dirty="0" smtClean="0"/>
              <a:t>Quoted definition</a:t>
            </a:r>
          </a:p>
          <a:p>
            <a:r>
              <a:rPr lang="en-US" dirty="0" smtClean="0"/>
              <a:t>NEXT: But what is it really?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1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5794039" y="5081631"/>
            <a:ext cx="5453733" cy="48623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5796448" y="4563971"/>
            <a:ext cx="5453733" cy="459605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800"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14" name="Author 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3023821" y="3153689"/>
            <a:ext cx="2438400" cy="2438400"/>
          </a:xfrm>
        </p:spPr>
        <p:txBody>
          <a:bodyPr anchor="ctr"/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Click Icon to Add 300x300px Author Image</a:t>
            </a:r>
            <a:endParaRPr lang="en-US" dirty="0"/>
          </a:p>
        </p:txBody>
      </p:sp>
      <p:sp>
        <p:nvSpPr>
          <p:cNvPr id="12" name="Module 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605371" y="1758185"/>
            <a:ext cx="11006667" cy="89943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r>
              <a:rPr lang="en-US" dirty="0" smtClean="0"/>
              <a:t>Click to Edit Module Title (Module #1)</a:t>
            </a:r>
            <a:endParaRPr lang="en-US" dirty="0"/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Edit Course Title (Module #1) or </a:t>
            </a:r>
            <a:br>
              <a:rPr lang="en-US" dirty="0" smtClean="0"/>
            </a:br>
            <a:r>
              <a:rPr lang="en-US" dirty="0" smtClean="0"/>
              <a:t>Module Title (Module #2+)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601134" y="567011"/>
            <a:ext cx="10970734" cy="3951723"/>
          </a:xfr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586116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lang="en-US" sz="2600" dirty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algn="ctr" defTabSz="586116" rtl="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/>
            </a:pPr>
            <a:r>
              <a:rPr lang="en-US" dirty="0" smtClean="0"/>
              <a:t>Click to edit text or click the </a:t>
            </a:r>
            <a:br>
              <a:rPr lang="en-US" dirty="0" smtClean="0"/>
            </a:br>
            <a:r>
              <a:rPr lang="en-US" dirty="0" smtClean="0"/>
              <a:t>image icon to add a graphic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5335424"/>
            <a:ext cx="10970732" cy="887644"/>
          </a:xfrm>
        </p:spPr>
        <p:txBody>
          <a:bodyPr vert="horz" lIns="0" tIns="0" rIns="0" bIns="0" rtlCol="0" anchor="t">
            <a:noAutofit/>
          </a:bodyPr>
          <a:lstStyle>
            <a:lvl1pPr marL="297129" indent="-297129" algn="l">
              <a:buNone/>
              <a:defRPr lang="en-US" sz="24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tabLst/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601133" y="4777867"/>
            <a:ext cx="10970734" cy="539801"/>
          </a:xfr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</a:defRPr>
            </a:lvl1pPr>
          </a:lstStyle>
          <a:p>
            <a:pPr lvl="0" algn="l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1826379"/>
            <a:ext cx="709506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1318366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  <p:cxnSp>
        <p:nvCxnSpPr>
          <p:cNvPr id="24" name="Orange Line"/>
          <p:cNvCxnSpPr/>
          <p:nvPr userDrawn="1"/>
        </p:nvCxnSpPr>
        <p:spPr>
          <a:xfrm>
            <a:off x="406400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ckmann\Downloads\PS-Watermark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" y="8798"/>
            <a:ext cx="12180703" cy="685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7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586116" rtl="0" eaLnBrk="1" latinLnBrk="0" hangingPunct="1">
        <a:lnSpc>
          <a:spcPct val="85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26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2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matei/papers/2012/nsdi_spark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xc7Lc8RA8wE" TargetMode="External"/><Relationship Id="rId5" Type="http://schemas.openxmlformats.org/officeDocument/2006/relationships/hyperlink" Target="https://spark.apache.org/docs/latest/programming-guide.html" TargetMode="External"/><Relationship Id="rId4" Type="http://schemas.openxmlformats.org/officeDocument/2006/relationships/hyperlink" Target="http://www.infoq.com/presentations/abstract-algebra-analytics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programming-guide.html#over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5573611" y="5081631"/>
            <a:ext cx="5453733" cy="486239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JustinPihony</a:t>
            </a:r>
            <a:r>
              <a:rPr lang="en-US" dirty="0" smtClean="0"/>
              <a:t> | justin-pihony.blogspot.com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5576020" y="4563971"/>
            <a:ext cx="5453733" cy="459605"/>
          </a:xfrm>
        </p:spPr>
        <p:txBody>
          <a:bodyPr/>
          <a:lstStyle/>
          <a:p>
            <a:r>
              <a:rPr lang="en-US" dirty="0" smtClean="0"/>
              <a:t>Justin </a:t>
            </a:r>
            <a:r>
              <a:rPr lang="en-US" dirty="0" err="1" smtClean="0"/>
              <a:t>Pihony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3393" y="3153689"/>
            <a:ext cx="2438400" cy="243840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0310" y="187202"/>
            <a:ext cx="10991380" cy="1570983"/>
          </a:xfrm>
        </p:spPr>
        <p:txBody>
          <a:bodyPr/>
          <a:lstStyle/>
          <a:p>
            <a:r>
              <a:rPr lang="en-US" dirty="0" smtClean="0"/>
              <a:t>Spark Core</a:t>
            </a:r>
            <a:endParaRPr lang="en-US" dirty="0"/>
          </a:p>
        </p:txBody>
      </p:sp>
      <p:cxnSp>
        <p:nvCxnSpPr>
          <p:cNvPr id="9" name="Orange Line"/>
          <p:cNvCxnSpPr/>
          <p:nvPr/>
        </p:nvCxnSpPr>
        <p:spPr>
          <a:xfrm>
            <a:off x="2671082" y="5843555"/>
            <a:ext cx="6849836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94" y="1869620"/>
            <a:ext cx="5799364" cy="407767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Resilient Distributed Dataset</a:t>
            </a:r>
          </a:p>
          <a:p>
            <a:r>
              <a:rPr lang="en-US" dirty="0" smtClean="0"/>
              <a:t>DAG</a:t>
            </a:r>
          </a:p>
          <a:p>
            <a:r>
              <a:rPr lang="en-US" dirty="0" smtClean="0"/>
              <a:t>Transformations </a:t>
            </a:r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collect</a:t>
            </a:r>
          </a:p>
          <a:p>
            <a:pPr lvl="1"/>
            <a:r>
              <a:rPr lang="en-US" dirty="0" smtClean="0"/>
              <a:t>count</a:t>
            </a:r>
            <a:endParaRPr lang="en-US" dirty="0"/>
          </a:p>
          <a:p>
            <a:pPr lvl="1"/>
            <a:r>
              <a:rPr lang="en-US" dirty="0" smtClean="0"/>
              <a:t>reduce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94" y="1869620"/>
            <a:ext cx="5799364" cy="407767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514725" y="1704975"/>
            <a:ext cx="1066800" cy="428625"/>
          </a:xfrm>
          <a:prstGeom prst="roundRect">
            <a:avLst/>
          </a:prstGeom>
          <a:grpFill/>
          <a:ln w="38100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00250" y="1704973"/>
            <a:ext cx="1562100" cy="428625"/>
          </a:xfrm>
          <a:prstGeom prst="roundRect">
            <a:avLst/>
          </a:prstGeom>
          <a:grpFill/>
          <a:ln w="38100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8674" y="1704974"/>
            <a:ext cx="1209675" cy="428625"/>
          </a:xfrm>
          <a:prstGeom prst="roundRect">
            <a:avLst/>
          </a:prstGeom>
          <a:grpFill/>
          <a:ln w="38100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6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animBg="1"/>
      <p:bldP spid="4" grpId="1" animBg="1"/>
      <p:bldP spid="7" grpId="0" uiExpand="1" animBg="1"/>
      <p:bldP spid="7" grpId="1" animBg="1"/>
      <p:bldP spid="8" grpId="0" uiExpand="1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7958819" y="4135206"/>
            <a:ext cx="2604407" cy="152130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35286" y="4128398"/>
            <a:ext cx="2604407" cy="152130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600201" y="4128399"/>
            <a:ext cx="2604407" cy="152130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Mechanics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35286" y="1485900"/>
            <a:ext cx="2604407" cy="137973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Driver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00201" y="4128400"/>
            <a:ext cx="2604407" cy="38372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958819" y="4128400"/>
            <a:ext cx="2604407" cy="38372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35286" y="4128400"/>
            <a:ext cx="2604407" cy="38372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57788" y="2016579"/>
            <a:ext cx="1759404" cy="726621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Spark Context</a:t>
            </a:r>
          </a:p>
        </p:txBody>
      </p:sp>
      <p:cxnSp>
        <p:nvCxnSpPr>
          <p:cNvPr id="18" name="Straight Arrow Connector 17"/>
          <p:cNvCxnSpPr>
            <a:stCxn id="10" idx="2"/>
            <a:endCxn id="14" idx="0"/>
          </p:cNvCxnSpPr>
          <p:nvPr/>
        </p:nvCxnSpPr>
        <p:spPr>
          <a:xfrm flipH="1">
            <a:off x="2902405" y="2743200"/>
            <a:ext cx="3135085" cy="13852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>
            <a:off x="6037490" y="2743200"/>
            <a:ext cx="3223533" cy="13852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6" idx="0"/>
          </p:cNvCxnSpPr>
          <p:nvPr/>
        </p:nvCxnSpPr>
        <p:spPr>
          <a:xfrm>
            <a:off x="6037490" y="2743200"/>
            <a:ext cx="0" cy="13852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9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17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Mechanics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35286" y="1485900"/>
            <a:ext cx="2604407" cy="137973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Driver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00201" y="4128399"/>
            <a:ext cx="2604407" cy="152130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965621" y="4128399"/>
            <a:ext cx="2604407" cy="1521306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35286" y="4128399"/>
            <a:ext cx="2604407" cy="1521306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57788" y="2016579"/>
            <a:ext cx="1759404" cy="726621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Spark Context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63487" y="4521659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11" name="Can 10"/>
          <p:cNvSpPr/>
          <p:nvPr/>
        </p:nvSpPr>
        <p:spPr>
          <a:xfrm>
            <a:off x="2035457" y="4972049"/>
            <a:ext cx="781219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4" name="Can 23"/>
          <p:cNvSpPr/>
          <p:nvPr/>
        </p:nvSpPr>
        <p:spPr>
          <a:xfrm>
            <a:off x="2959552" y="4972049"/>
            <a:ext cx="781219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98572" y="4521656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26" name="Can 25"/>
          <p:cNvSpPr/>
          <p:nvPr/>
        </p:nvSpPr>
        <p:spPr>
          <a:xfrm>
            <a:off x="4999093" y="4972049"/>
            <a:ext cx="601608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7" name="Can 26"/>
          <p:cNvSpPr/>
          <p:nvPr/>
        </p:nvSpPr>
        <p:spPr>
          <a:xfrm>
            <a:off x="5736685" y="4972049"/>
            <a:ext cx="601608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8" name="Can 27"/>
          <p:cNvSpPr/>
          <p:nvPr/>
        </p:nvSpPr>
        <p:spPr>
          <a:xfrm>
            <a:off x="6490693" y="4972049"/>
            <a:ext cx="601608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128906" y="4521655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31" name="Can 30"/>
          <p:cNvSpPr/>
          <p:nvPr/>
        </p:nvSpPr>
        <p:spPr>
          <a:xfrm>
            <a:off x="8400876" y="4996476"/>
            <a:ext cx="781219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2" name="Can 31"/>
          <p:cNvSpPr/>
          <p:nvPr/>
        </p:nvSpPr>
        <p:spPr>
          <a:xfrm>
            <a:off x="9324971" y="4996476"/>
            <a:ext cx="781219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10" idx="2"/>
            <a:endCxn id="14" idx="0"/>
          </p:cNvCxnSpPr>
          <p:nvPr/>
        </p:nvCxnSpPr>
        <p:spPr>
          <a:xfrm flipH="1">
            <a:off x="2902405" y="2743200"/>
            <a:ext cx="3135085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6" idx="0"/>
          </p:cNvCxnSpPr>
          <p:nvPr/>
        </p:nvCxnSpPr>
        <p:spPr>
          <a:xfrm>
            <a:off x="6037490" y="2743200"/>
            <a:ext cx="0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>
            <a:off x="6037490" y="2743200"/>
            <a:ext cx="3230335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7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Mechanics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35286" y="1485900"/>
            <a:ext cx="2604407" cy="137973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Driver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00201" y="4128399"/>
            <a:ext cx="2604407" cy="152130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965621" y="4128399"/>
            <a:ext cx="2604407" cy="1521306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35286" y="4128399"/>
            <a:ext cx="2604407" cy="1521306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57788" y="2016579"/>
            <a:ext cx="1759404" cy="726621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Spark Context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63487" y="4521659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11" name="Can 10"/>
          <p:cNvSpPr/>
          <p:nvPr/>
        </p:nvSpPr>
        <p:spPr>
          <a:xfrm>
            <a:off x="2035457" y="4972049"/>
            <a:ext cx="781219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4" name="Can 23"/>
          <p:cNvSpPr/>
          <p:nvPr/>
        </p:nvSpPr>
        <p:spPr>
          <a:xfrm>
            <a:off x="2959552" y="4972049"/>
            <a:ext cx="781219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98572" y="4521656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26" name="Can 25"/>
          <p:cNvSpPr/>
          <p:nvPr/>
        </p:nvSpPr>
        <p:spPr>
          <a:xfrm>
            <a:off x="4999093" y="4972049"/>
            <a:ext cx="601608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7" name="Can 26"/>
          <p:cNvSpPr/>
          <p:nvPr/>
        </p:nvSpPr>
        <p:spPr>
          <a:xfrm>
            <a:off x="5736685" y="4972049"/>
            <a:ext cx="601608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8" name="Can 27"/>
          <p:cNvSpPr/>
          <p:nvPr/>
        </p:nvSpPr>
        <p:spPr>
          <a:xfrm>
            <a:off x="6490693" y="4972049"/>
            <a:ext cx="601608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128906" y="4521655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31" name="Can 30"/>
          <p:cNvSpPr/>
          <p:nvPr/>
        </p:nvSpPr>
        <p:spPr>
          <a:xfrm>
            <a:off x="8400876" y="4996476"/>
            <a:ext cx="781219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2" name="Can 31"/>
          <p:cNvSpPr/>
          <p:nvPr/>
        </p:nvSpPr>
        <p:spPr>
          <a:xfrm>
            <a:off x="9324971" y="4996476"/>
            <a:ext cx="781219" cy="474830"/>
          </a:xfrm>
          <a:prstGeom prst="can">
            <a:avLst/>
          </a:prstGeom>
          <a:solidFill>
            <a:schemeClr val="accent4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10" idx="2"/>
            <a:endCxn id="14" idx="0"/>
          </p:cNvCxnSpPr>
          <p:nvPr/>
        </p:nvCxnSpPr>
        <p:spPr>
          <a:xfrm flipH="1">
            <a:off x="2902405" y="2743200"/>
            <a:ext cx="3135085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6" idx="0"/>
          </p:cNvCxnSpPr>
          <p:nvPr/>
        </p:nvCxnSpPr>
        <p:spPr>
          <a:xfrm>
            <a:off x="6037490" y="2743200"/>
            <a:ext cx="0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>
            <a:off x="6037490" y="2743200"/>
            <a:ext cx="3230335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16344" y="2398337"/>
            <a:ext cx="64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Task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16343" y="2393653"/>
            <a:ext cx="64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Task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12193" y="2396742"/>
            <a:ext cx="64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Task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09477" y="2394026"/>
            <a:ext cx="64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Task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16344" y="2396742"/>
            <a:ext cx="64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Task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4925" y="2391310"/>
            <a:ext cx="64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Task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20357" y="2398337"/>
            <a:ext cx="64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Task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5736686" y="5034579"/>
            <a:ext cx="601607" cy="360521"/>
          </a:xfrm>
          <a:prstGeom prst="line">
            <a:avLst/>
          </a:prstGeom>
          <a:ln w="57150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36686" y="5048251"/>
            <a:ext cx="601608" cy="346849"/>
          </a:xfrm>
          <a:prstGeom prst="line">
            <a:avLst/>
          </a:prstGeom>
          <a:ln w="57150">
            <a:solidFill>
              <a:srgbClr val="0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1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7898E-6 -3.7037E-7 L -0.2963 0.3881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22" y="193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7898E-6 4.07407E-6 L -0.22076 0.3893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5" y="194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2227E-7 1.11111E-6 L -0.06069 0.38889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5" y="1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9977E-7 4.07407E-6 L 0.00078 0.3891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94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673E-6 -2.96296E-6 L 0.06226 0.39005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3" y="194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6348E-6 -3.7037E-7 L 0.22636 0.3928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8" y="1963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7898E-6 1.11111E-6 L 0.30203 0.3928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95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CCB42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CB42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" presetClass="emph" presetSubtype="1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9977E-7 4.07407E-6 L 0.00065 0.38819 " pathEditMode="relative" rAng="0" ptsTypes="AA">
                                      <p:cBhvr>
                                        <p:cTn id="105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animClr clrSpc="rgb" dir="cw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" presetClass="emph" presetSubtype="2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26" grpId="0" animBg="1"/>
      <p:bldP spid="27" grpId="0" animBg="1"/>
      <p:bldP spid="27" grpId="1" animBg="1"/>
      <p:bldP spid="27" grpId="2" animBg="1"/>
      <p:bldP spid="28" grpId="0" animBg="1"/>
      <p:bldP spid="31" grpId="0" animBg="1"/>
      <p:bldP spid="32" grpId="0" animBg="1"/>
      <p:bldP spid="2" grpId="0"/>
      <p:bldP spid="2" grpId="1"/>
      <p:bldP spid="22" grpId="0"/>
      <p:bldP spid="22" grpId="1"/>
      <p:bldP spid="29" grpId="0"/>
      <p:bldP spid="29" grpId="1"/>
      <p:bldP spid="33" grpId="0"/>
      <p:bldP spid="33" grpId="1"/>
      <p:bldP spid="33" grpId="2"/>
      <p:bldP spid="33" grpId="3"/>
      <p:bldP spid="33" grpId="4"/>
      <p:bldP spid="33" grpId="5"/>
      <p:bldP spid="33" grpId="6"/>
      <p:bldP spid="36" grpId="0"/>
      <p:bldP spid="36" grpId="1"/>
      <p:bldP spid="34" grpId="0"/>
      <p:bldP spid="34" grpId="1"/>
      <p:bldP spid="35" grpId="0"/>
      <p:bldP spid="3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1026" name="Picture 2" descr="C:\Pluralsight\apache-spark-fundamentals\apache-spark-fundamentals-m2-spark-core\avro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15" y="2994130"/>
            <a:ext cx="1968665" cy="50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luralsight\apache-spark-fundamentals\apache-spark-fundamentals-m2-spark-core\cassandr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05" y="1064291"/>
            <a:ext cx="1512842" cy="124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luralsight\apache-spark-fundamentals\apache-spark-fundamentals-m2-spark-core\parquet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01" y="4278530"/>
            <a:ext cx="2464306" cy="53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306162" y="1508695"/>
            <a:ext cx="2097123" cy="822060"/>
            <a:chOff x="4576175" y="4926910"/>
            <a:chExt cx="3162300" cy="1073553"/>
          </a:xfrm>
        </p:grpSpPr>
        <p:pic>
          <p:nvPicPr>
            <p:cNvPr id="7" name="Picture 5" descr="C:\Pluralsight\apache-spark-fundamentals\Hadoop_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175" y="4926910"/>
              <a:ext cx="3162300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204091" y="5486653"/>
              <a:ext cx="1809058" cy="513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n w="19050">
                    <a:solidFill>
                      <a:srgbClr val="080300"/>
                    </a:solidFill>
                  </a:ln>
                  <a:solidFill>
                    <a:srgbClr val="FFFF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Gill Sans Ultra Bold" panose="020B0A02020104020203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HDFS</a:t>
              </a:r>
              <a:endParaRPr lang="en-US" sz="1400" i="1" dirty="0">
                <a:ln w="19050">
                  <a:solidFill>
                    <a:srgbClr val="080300"/>
                  </a:solidFill>
                </a:ln>
                <a:solidFill>
                  <a:srgbClr val="FFFF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Gill Sans Ultra Bold" panose="020B0A02020104020203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047335" y="5085825"/>
            <a:ext cx="896400" cy="70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03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S3</a:t>
            </a:r>
            <a:endParaRPr lang="en-US" sz="4000" b="1" dirty="0">
              <a:solidFill>
                <a:srgbClr val="0803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614613" y="2662974"/>
            <a:ext cx="884973" cy="1121802"/>
            <a:chOff x="3488117" y="3609504"/>
            <a:chExt cx="570189" cy="877545"/>
          </a:xfrm>
        </p:grpSpPr>
        <p:sp>
          <p:nvSpPr>
            <p:cNvPr id="4" name="Can 3"/>
            <p:cNvSpPr/>
            <p:nvPr/>
          </p:nvSpPr>
          <p:spPr>
            <a:xfrm>
              <a:off x="3488119" y="4182249"/>
              <a:ext cx="570187" cy="304800"/>
            </a:xfrm>
            <a:prstGeom prst="can">
              <a:avLst/>
            </a:prstGeom>
            <a:solidFill>
              <a:srgbClr val="F37739"/>
            </a:solidFill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Can 13"/>
            <p:cNvSpPr/>
            <p:nvPr/>
          </p:nvSpPr>
          <p:spPr>
            <a:xfrm>
              <a:off x="3488118" y="3890667"/>
              <a:ext cx="570187" cy="304800"/>
            </a:xfrm>
            <a:prstGeom prst="can">
              <a:avLst/>
            </a:prstGeom>
            <a:solidFill>
              <a:srgbClr val="F37739"/>
            </a:solidFill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Can 14"/>
            <p:cNvSpPr/>
            <p:nvPr/>
          </p:nvSpPr>
          <p:spPr>
            <a:xfrm>
              <a:off x="3488117" y="3609504"/>
              <a:ext cx="570187" cy="304800"/>
            </a:xfrm>
            <a:prstGeom prst="can">
              <a:avLst/>
            </a:prstGeom>
            <a:solidFill>
              <a:srgbClr val="F37739"/>
            </a:solidFill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029" name="Picture 5" descr="C:\Pluralsight\apache-spark-fundamentals\apache-spark-fundamentals-m2-spark-core\fold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668" y="3704144"/>
            <a:ext cx="1629607" cy="13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Pluralsight\apache-spark-fundamentals\apache-spark-fundamentals-m2-spark-core\ram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0381" y="2547659"/>
            <a:ext cx="1862137" cy="11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1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load some data!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7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Pluralsight\apache-spark-fundamentals\apache-spark-fundamentals-m2-spark-core\lamb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307" y="661307"/>
            <a:ext cx="5535386" cy="55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 txBox="1">
            <a:spLocks/>
          </p:cNvSpPr>
          <p:nvPr/>
        </p:nvSpPr>
        <p:spPr>
          <a:xfrm>
            <a:off x="2382574" y="3577459"/>
            <a:ext cx="7426853" cy="518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rgbClr val="080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rdd.flatMap</a:t>
            </a:r>
            <a:r>
              <a:rPr lang="en-US" dirty="0" smtClean="0">
                <a:solidFill>
                  <a:srgbClr val="080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smtClean="0">
                <a:solidFill>
                  <a:srgbClr val="080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 =&gt; </a:t>
            </a:r>
            <a:r>
              <a:rPr lang="en-US" sz="2800" b="1" dirty="0" err="1" smtClean="0">
                <a:solidFill>
                  <a:srgbClr val="080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line.split</a:t>
            </a:r>
            <a:r>
              <a:rPr lang="en-US" sz="2800" b="1" dirty="0">
                <a:solidFill>
                  <a:srgbClr val="080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 ")</a:t>
            </a:r>
            <a:r>
              <a:rPr lang="en-US" dirty="0" smtClean="0">
                <a:solidFill>
                  <a:srgbClr val="080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803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591050" y="3577459"/>
            <a:ext cx="4591050" cy="518291"/>
          </a:xfrm>
          <a:prstGeom prst="round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17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>
          <a:xfrm>
            <a:off x="2269236" y="4266052"/>
            <a:ext cx="7653528" cy="17116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for(item &lt;- </a:t>
            </a:r>
            <a:r>
              <a:rPr lang="en-US" dirty="0" err="1" smtClean="0"/>
              <a:t>intList</a:t>
            </a:r>
            <a:r>
              <a:rPr lang="en-US" dirty="0" smtClean="0"/>
              <a:t>) yield {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addOne</a:t>
            </a:r>
            <a:r>
              <a:rPr lang="en-US" dirty="0" smtClean="0"/>
              <a:t>(item)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269236" y="4266052"/>
            <a:ext cx="7653528" cy="17116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for(item &lt;- </a:t>
            </a:r>
            <a:r>
              <a:rPr lang="en-US" dirty="0" err="1" smtClean="0"/>
              <a:t>intList</a:t>
            </a:r>
            <a:r>
              <a:rPr lang="en-US" dirty="0" smtClean="0"/>
              <a:t>) yield {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addOne</a:t>
            </a:r>
            <a:r>
              <a:rPr lang="en-US" dirty="0" smtClean="0"/>
              <a:t>(item)</a:t>
            </a:r>
          </a:p>
          <a:p>
            <a:r>
              <a:rPr lang="en-US" dirty="0" smtClean="0"/>
              <a:t>}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//List(2,3)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0310" y="187202"/>
            <a:ext cx="10991380" cy="1570983"/>
          </a:xfrm>
        </p:spPr>
        <p:txBody>
          <a:bodyPr/>
          <a:lstStyle/>
          <a:p>
            <a:r>
              <a:rPr lang="en-US" dirty="0" smtClean="0"/>
              <a:t>Named Method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69236" y="1758184"/>
            <a:ext cx="7653528" cy="1711638"/>
          </a:xfrm>
        </p:spPr>
        <p:txBody>
          <a:bodyPr/>
          <a:lstStyle/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addOne</a:t>
            </a:r>
            <a:r>
              <a:rPr lang="en-US" dirty="0" smtClean="0"/>
              <a:t>(item: </a:t>
            </a:r>
            <a:r>
              <a:rPr lang="en-US" dirty="0" err="1" smtClean="0"/>
              <a:t>Int</a:t>
            </a:r>
            <a:r>
              <a:rPr lang="en-US" dirty="0" smtClean="0"/>
              <a:t>) = {</a:t>
            </a:r>
          </a:p>
          <a:p>
            <a:r>
              <a:rPr lang="en-US" dirty="0"/>
              <a:t> </a:t>
            </a:r>
            <a:r>
              <a:rPr lang="en-US" dirty="0" smtClean="0"/>
              <a:t> item + 1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269236" y="3555901"/>
            <a:ext cx="7653528" cy="710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intList</a:t>
            </a:r>
            <a:r>
              <a:rPr lang="en-US" dirty="0" smtClean="0"/>
              <a:t> = List(1,2)</a:t>
            </a:r>
          </a:p>
        </p:txBody>
      </p:sp>
    </p:spTree>
    <p:extLst>
      <p:ext uri="{BB962C8B-B14F-4D97-AF65-F5344CB8AC3E}">
        <p14:creationId xmlns:p14="http://schemas.microsoft.com/office/powerpoint/2010/main" val="39357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uiExpand="1" build="p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 txBox="1">
            <a:spLocks/>
          </p:cNvSpPr>
          <p:nvPr/>
        </p:nvSpPr>
        <p:spPr>
          <a:xfrm>
            <a:off x="2269236" y="4270549"/>
            <a:ext cx="7653528" cy="17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intList.map</a:t>
            </a:r>
            <a:r>
              <a:rPr lang="en-US" dirty="0" smtClean="0"/>
              <a:t>(x =&gt; {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addOne</a:t>
            </a:r>
            <a:r>
              <a:rPr lang="en-US" dirty="0" smtClean="0"/>
              <a:t>(x)</a:t>
            </a:r>
          </a:p>
          <a:p>
            <a:r>
              <a:rPr lang="en-US" dirty="0" smtClean="0"/>
              <a:t>})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269236" y="4270549"/>
            <a:ext cx="7653528" cy="17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intList.map</a:t>
            </a:r>
            <a:r>
              <a:rPr lang="en-US" dirty="0" smtClean="0"/>
              <a:t>(x =&gt; { 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addOne</a:t>
            </a:r>
            <a:r>
              <a:rPr lang="en-US" dirty="0" smtClean="0"/>
              <a:t>(x)</a:t>
            </a:r>
          </a:p>
          <a:p>
            <a:r>
              <a:rPr lang="en-US" dirty="0" smtClean="0"/>
              <a:t>})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//List(2,3)</a:t>
            </a:r>
            <a:endParaRPr lang="en-US" dirty="0" smtClean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269236" y="3560399"/>
            <a:ext cx="7653528" cy="710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intList</a:t>
            </a:r>
            <a:r>
              <a:rPr lang="en-US" dirty="0" smtClean="0"/>
              <a:t> = List(1,2)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69236" y="1758184"/>
            <a:ext cx="7653528" cy="1711638"/>
          </a:xfrm>
        </p:spPr>
        <p:txBody>
          <a:bodyPr/>
          <a:lstStyle/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addOne</a:t>
            </a:r>
            <a:r>
              <a:rPr lang="en-US" dirty="0" smtClean="0"/>
              <a:t>(item: </a:t>
            </a:r>
            <a:r>
              <a:rPr lang="en-US" dirty="0" err="1" smtClean="0"/>
              <a:t>Int</a:t>
            </a:r>
            <a:r>
              <a:rPr lang="en-US" dirty="0" smtClean="0"/>
              <a:t>) = {</a:t>
            </a:r>
          </a:p>
          <a:p>
            <a:r>
              <a:rPr lang="en-US" dirty="0"/>
              <a:t> </a:t>
            </a:r>
            <a:r>
              <a:rPr lang="en-US" dirty="0" smtClean="0"/>
              <a:t> item + 1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605371" y="187202"/>
            <a:ext cx="10991380" cy="1570983"/>
          </a:xfrm>
        </p:spPr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600310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mtClean="0"/>
              <a:t>Named Method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269236" y="1758185"/>
            <a:ext cx="7653528" cy="1708915"/>
          </a:xfrm>
          <a:prstGeom prst="roundRect">
            <a:avLst/>
          </a:prstGeom>
          <a:grp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269236" y="3560399"/>
            <a:ext cx="7653528" cy="710150"/>
          </a:xfrm>
          <a:prstGeom prst="roundRect">
            <a:avLst/>
          </a:prstGeom>
          <a:grpFill/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9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5" grpId="0"/>
      <p:bldP spid="16" grpId="0"/>
      <p:bldP spid="17" grpId="0" animBg="1"/>
      <p:bldP spid="17" grpId="1" animBg="1"/>
      <p:bldP spid="18" grpId="0" animBg="1"/>
      <p:bldP spid="1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269109" y="4268602"/>
            <a:ext cx="7653783" cy="7141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intList.map</a:t>
            </a:r>
            <a:r>
              <a:rPr lang="en-US" dirty="0" smtClean="0"/>
              <a:t>(item =&gt; item + 1)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269108" y="4268602"/>
            <a:ext cx="7653783" cy="7141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intList.map</a:t>
            </a:r>
            <a:r>
              <a:rPr lang="en-US" dirty="0" smtClean="0"/>
              <a:t>(item =&gt; item + 1)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//List(2,3)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269236" y="3560399"/>
            <a:ext cx="7653528" cy="710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intList</a:t>
            </a:r>
            <a:r>
              <a:rPr lang="en-US" dirty="0" smtClean="0"/>
              <a:t> = List(1,2)</a:t>
            </a:r>
          </a:p>
        </p:txBody>
      </p:sp>
    </p:spTree>
    <p:extLst>
      <p:ext uri="{BB962C8B-B14F-4D97-AF65-F5344CB8AC3E}">
        <p14:creationId xmlns:p14="http://schemas.microsoft.com/office/powerpoint/2010/main" val="190339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77098" y="2932817"/>
            <a:ext cx="1828800" cy="2510870"/>
            <a:chOff x="1577098" y="2173565"/>
            <a:chExt cx="1828800" cy="2510870"/>
          </a:xfrm>
        </p:grpSpPr>
        <p:pic>
          <p:nvPicPr>
            <p:cNvPr id="1026" name="Picture 2" descr="C:\Pluralsight\apache-spark-fundamentals\apache-spark-fundamentals-m2-spark-core\Matei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098" y="217356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743537" y="4315103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Matei</a:t>
              </a:r>
              <a:r>
                <a:rPr lang="en-US" dirty="0" smtClean="0"/>
                <a:t> </a:t>
              </a:r>
              <a:r>
                <a:rPr lang="en-US" dirty="0" err="1" smtClean="0"/>
                <a:t>Zaharia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93706" y="2932817"/>
            <a:ext cx="1828800" cy="2510870"/>
            <a:chOff x="3993706" y="2173565"/>
            <a:chExt cx="1828800" cy="2510870"/>
          </a:xfrm>
        </p:grpSpPr>
        <p:pic>
          <p:nvPicPr>
            <p:cNvPr id="1028" name="Picture 4" descr="C:\Pluralsight\apache-spark-fundamentals\apache-spark-fundamentals-m2-spark-core\ReynoldXin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706" y="217356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239846" y="4315103"/>
              <a:ext cx="1336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Reynold Xin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786102" y="2938486"/>
            <a:ext cx="1828800" cy="2505201"/>
            <a:chOff x="8786102" y="2179234"/>
            <a:chExt cx="1828800" cy="2505201"/>
          </a:xfrm>
        </p:grpSpPr>
        <p:pic>
          <p:nvPicPr>
            <p:cNvPr id="16" name="Picture 5" descr="C:\Pluralsight\apache-spark-fundamentals\apache-spark-fundamentals-m2-spark-core\JoshRosen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102" y="2179234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9074721" y="4315103"/>
              <a:ext cx="1251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Josh Rosen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93986" y="2938486"/>
            <a:ext cx="1828800" cy="2505201"/>
            <a:chOff x="6393986" y="2179234"/>
            <a:chExt cx="1828800" cy="2505201"/>
          </a:xfrm>
        </p:grpSpPr>
        <p:pic>
          <p:nvPicPr>
            <p:cNvPr id="1027" name="Picture 3" descr="C:\Pluralsight\apache-spark-fundamentals\apache-spark-fundamentals-m2-spark-core\PatWendel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986" y="2179234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478447" y="4315103"/>
              <a:ext cx="1659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Patrick Wendell</a:t>
              </a:r>
              <a:endParaRPr lang="en-US" dirty="0"/>
            </a:p>
          </p:txBody>
        </p:sp>
      </p:grpSp>
      <p:sp>
        <p:nvSpPr>
          <p:cNvPr id="22" name="Title 6"/>
          <p:cNvSpPr txBox="1">
            <a:spLocks/>
          </p:cNvSpPr>
          <p:nvPr/>
        </p:nvSpPr>
        <p:spPr>
          <a:xfrm>
            <a:off x="567654" y="187202"/>
            <a:ext cx="10991380" cy="1570983"/>
          </a:xfrm>
          <a:prstGeom prst="rect">
            <a:avLst/>
          </a:prstGeom>
        </p:spPr>
        <p:txBody>
          <a:bodyPr anchor="b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Spark Core</a:t>
            </a:r>
            <a:endParaRPr lang="en-US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600310" y="805119"/>
            <a:ext cx="10991380" cy="1570983"/>
          </a:xfrm>
          <a:prstGeom prst="rect">
            <a:avLst/>
          </a:prstGeom>
        </p:spPr>
        <p:txBody>
          <a:bodyPr anchor="b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Maintainers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5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69109" y="3560399"/>
            <a:ext cx="7653783" cy="1422365"/>
            <a:chOff x="2269108" y="3560399"/>
            <a:chExt cx="7653783" cy="1422365"/>
          </a:xfrm>
        </p:grpSpPr>
        <p:sp>
          <p:nvSpPr>
            <p:cNvPr id="7" name="Text Placeholder 3"/>
            <p:cNvSpPr txBox="1">
              <a:spLocks/>
            </p:cNvSpPr>
            <p:nvPr/>
          </p:nvSpPr>
          <p:spPr>
            <a:xfrm>
              <a:off x="2269108" y="4268602"/>
              <a:ext cx="7653783" cy="7141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vert="horz" lIns="182880" tIns="137160" rIns="182880" bIns="137160" rtlCol="0">
              <a:noAutofit/>
            </a:bodyPr>
            <a:lstStyle>
              <a:lvl1pPr marL="0" indent="0" algn="l" defTabSz="586116" rtl="0" eaLnBrk="1" latinLnBrk="0" hangingPunct="1">
                <a:spcBef>
                  <a:spcPts val="1025"/>
                </a:spcBef>
                <a:buClr>
                  <a:schemeClr val="accent1"/>
                </a:buClr>
                <a:buSzPct val="70000"/>
                <a:buFont typeface="Wingdings" charset="2"/>
                <a:buNone/>
                <a:defRPr sz="26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297129" indent="0" algn="l" defTabSz="586116" rtl="0" eaLnBrk="1" latinLnBrk="0" hangingPunct="1">
                <a:spcBef>
                  <a:spcPts val="679"/>
                </a:spcBef>
                <a:buClr>
                  <a:schemeClr val="bg1">
                    <a:lumMod val="65000"/>
                  </a:schemeClr>
                </a:buClr>
                <a:buSzPct val="70000"/>
                <a:buFont typeface="Lucida Grande"/>
                <a:buNone/>
                <a:defRPr sz="24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96289" indent="0" algn="l" defTabSz="586116" rtl="0" eaLnBrk="1" latinLnBrk="0" hangingPunct="1">
                <a:spcBef>
                  <a:spcPts val="615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Lucida Grande"/>
                <a:buNone/>
                <a:defRPr sz="22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83245" indent="0" algn="l" defTabSz="586116" rtl="0" eaLnBrk="1" latinLnBrk="0" hangingPunct="1">
                <a:spcBef>
                  <a:spcPts val="552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Wingdings" panose="05000000000000000000" pitchFamily="2" charset="2"/>
                <a:buNone/>
                <a:defRPr sz="2000" b="0" i="0" kern="1200" baseline="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96931" indent="0" algn="l" defTabSz="586116" rtl="0" eaLnBrk="1" latinLnBrk="0" hangingPunct="1">
                <a:spcBef>
                  <a:spcPts val="488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Myriad Pro Light" panose="020B0403030403020204" pitchFamily="34" charset="0"/>
                <a:buNone/>
                <a:tabLst/>
                <a:defRPr sz="1800" b="0" i="0" kern="1200" baseline="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1609784" indent="-215723" algn="l" defTabSz="586116" rtl="0" eaLnBrk="1" latinLnBrk="0" hangingPunct="1">
                <a:spcBef>
                  <a:spcPts val="448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Lucida Grande"/>
                <a:buChar char="•"/>
                <a:defRPr sz="1467" b="0" i="0" kern="1200">
                  <a:solidFill>
                    <a:schemeClr val="bg1">
                      <a:lumMod val="50000"/>
                    </a:schemeClr>
                  </a:solidFill>
                  <a:latin typeface="Myriad Pro Light"/>
                  <a:ea typeface="+mn-ea"/>
                  <a:cs typeface="Arial"/>
                </a:defRPr>
              </a:lvl6pPr>
              <a:lvl7pPr marL="3809753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5869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981983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 smtClean="0"/>
                <a:t>intList.map</a:t>
              </a:r>
              <a:r>
                <a:rPr lang="en-US" dirty="0" smtClean="0"/>
                <a:t>(item =&gt; item + 1)</a:t>
              </a:r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</a:rPr>
                <a:t>//List(2,3)</a:t>
              </a:r>
              <a:endParaRPr lang="en-US" dirty="0"/>
            </a:p>
          </p:txBody>
        </p:sp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69236" y="3560399"/>
              <a:ext cx="7653528" cy="7101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vert="horz" lIns="182880" tIns="137160" rIns="182880" bIns="137160" rtlCol="0">
              <a:noAutofit/>
            </a:bodyPr>
            <a:lstStyle>
              <a:lvl1pPr marL="0" indent="0" algn="l" defTabSz="586116" rtl="0" eaLnBrk="1" latinLnBrk="0" hangingPunct="1">
                <a:spcBef>
                  <a:spcPts val="1025"/>
                </a:spcBef>
                <a:buClr>
                  <a:schemeClr val="accent1"/>
                </a:buClr>
                <a:buSzPct val="70000"/>
                <a:buFont typeface="Wingdings" charset="2"/>
                <a:buNone/>
                <a:defRPr sz="26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297129" indent="0" algn="l" defTabSz="586116" rtl="0" eaLnBrk="1" latinLnBrk="0" hangingPunct="1">
                <a:spcBef>
                  <a:spcPts val="679"/>
                </a:spcBef>
                <a:buClr>
                  <a:schemeClr val="bg1">
                    <a:lumMod val="65000"/>
                  </a:schemeClr>
                </a:buClr>
                <a:buSzPct val="70000"/>
                <a:buFont typeface="Lucida Grande"/>
                <a:buNone/>
                <a:defRPr sz="24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96289" indent="0" algn="l" defTabSz="586116" rtl="0" eaLnBrk="1" latinLnBrk="0" hangingPunct="1">
                <a:spcBef>
                  <a:spcPts val="615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Lucida Grande"/>
                <a:buNone/>
                <a:defRPr sz="22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83245" indent="0" algn="l" defTabSz="586116" rtl="0" eaLnBrk="1" latinLnBrk="0" hangingPunct="1">
                <a:spcBef>
                  <a:spcPts val="552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Wingdings" panose="05000000000000000000" pitchFamily="2" charset="2"/>
                <a:buNone/>
                <a:defRPr sz="2000" b="0" i="0" kern="1200" baseline="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96931" indent="0" algn="l" defTabSz="586116" rtl="0" eaLnBrk="1" latinLnBrk="0" hangingPunct="1">
                <a:spcBef>
                  <a:spcPts val="488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Myriad Pro Light" panose="020B0403030403020204" pitchFamily="34" charset="0"/>
                <a:buNone/>
                <a:tabLst/>
                <a:defRPr sz="1800" b="0" i="0" kern="1200" baseline="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1609784" indent="-215723" algn="l" defTabSz="586116" rtl="0" eaLnBrk="1" latinLnBrk="0" hangingPunct="1">
                <a:spcBef>
                  <a:spcPts val="448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Lucida Grande"/>
                <a:buChar char="•"/>
                <a:defRPr sz="1467" b="0" i="0" kern="1200">
                  <a:solidFill>
                    <a:schemeClr val="bg1">
                      <a:lumMod val="50000"/>
                    </a:schemeClr>
                  </a:solidFill>
                  <a:latin typeface="Myriad Pro Light"/>
                  <a:ea typeface="+mn-ea"/>
                  <a:cs typeface="Arial"/>
                </a:defRPr>
              </a:lvl6pPr>
              <a:lvl7pPr marL="3809753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5869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981983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 smtClean="0"/>
                <a:t>val</a:t>
              </a:r>
              <a:r>
                <a:rPr lang="en-US" dirty="0" smtClean="0"/>
                <a:t> </a:t>
              </a:r>
              <a:r>
                <a:rPr lang="en-US" dirty="0" err="1" smtClean="0"/>
                <a:t>intList</a:t>
              </a:r>
              <a:r>
                <a:rPr lang="en-US" dirty="0" smtClean="0"/>
                <a:t> = List(1,2)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91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344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269109" y="1193817"/>
            <a:ext cx="7653783" cy="1422365"/>
            <a:chOff x="2269108" y="3560399"/>
            <a:chExt cx="7653783" cy="1422365"/>
          </a:xfrm>
        </p:grpSpPr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2269108" y="4268602"/>
              <a:ext cx="7653783" cy="7141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vert="horz" lIns="182880" tIns="137160" rIns="182880" bIns="137160" rtlCol="0">
              <a:noAutofit/>
            </a:bodyPr>
            <a:lstStyle>
              <a:lvl1pPr marL="0" indent="0" algn="l" defTabSz="586116" rtl="0" eaLnBrk="1" latinLnBrk="0" hangingPunct="1">
                <a:spcBef>
                  <a:spcPts val="1025"/>
                </a:spcBef>
                <a:buClr>
                  <a:schemeClr val="accent1"/>
                </a:buClr>
                <a:buSzPct val="70000"/>
                <a:buFont typeface="Wingdings" charset="2"/>
                <a:buNone/>
                <a:defRPr sz="26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297129" indent="0" algn="l" defTabSz="586116" rtl="0" eaLnBrk="1" latinLnBrk="0" hangingPunct="1">
                <a:spcBef>
                  <a:spcPts val="679"/>
                </a:spcBef>
                <a:buClr>
                  <a:schemeClr val="bg1">
                    <a:lumMod val="65000"/>
                  </a:schemeClr>
                </a:buClr>
                <a:buSzPct val="70000"/>
                <a:buFont typeface="Lucida Grande"/>
                <a:buNone/>
                <a:defRPr sz="24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96289" indent="0" algn="l" defTabSz="586116" rtl="0" eaLnBrk="1" latinLnBrk="0" hangingPunct="1">
                <a:spcBef>
                  <a:spcPts val="615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Lucida Grande"/>
                <a:buNone/>
                <a:defRPr sz="22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83245" indent="0" algn="l" defTabSz="586116" rtl="0" eaLnBrk="1" latinLnBrk="0" hangingPunct="1">
                <a:spcBef>
                  <a:spcPts val="552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Wingdings" panose="05000000000000000000" pitchFamily="2" charset="2"/>
                <a:buNone/>
                <a:defRPr sz="2000" b="0" i="0" kern="1200" baseline="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96931" indent="0" algn="l" defTabSz="586116" rtl="0" eaLnBrk="1" latinLnBrk="0" hangingPunct="1">
                <a:spcBef>
                  <a:spcPts val="488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Myriad Pro Light" panose="020B0403030403020204" pitchFamily="34" charset="0"/>
                <a:buNone/>
                <a:tabLst/>
                <a:defRPr sz="1800" b="0" i="0" kern="1200" baseline="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1609784" indent="-215723" algn="l" defTabSz="586116" rtl="0" eaLnBrk="1" latinLnBrk="0" hangingPunct="1">
                <a:spcBef>
                  <a:spcPts val="448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Lucida Grande"/>
                <a:buChar char="•"/>
                <a:defRPr sz="1467" b="0" i="0" kern="1200">
                  <a:solidFill>
                    <a:schemeClr val="bg1">
                      <a:lumMod val="50000"/>
                    </a:schemeClr>
                  </a:solidFill>
                  <a:latin typeface="Myriad Pro Light"/>
                  <a:ea typeface="+mn-ea"/>
                  <a:cs typeface="Arial"/>
                </a:defRPr>
              </a:lvl6pPr>
              <a:lvl7pPr marL="3809753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5869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981983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 smtClean="0"/>
                <a:t>intList.map</a:t>
              </a:r>
              <a:r>
                <a:rPr lang="en-US" dirty="0" smtClean="0"/>
                <a:t>(item =&gt; item + 1)</a:t>
              </a:r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</a:rPr>
                <a:t>//List(2,3)</a:t>
              </a:r>
              <a:endParaRPr lang="en-US" dirty="0"/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2269236" y="3560399"/>
              <a:ext cx="7653528" cy="7101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vert="horz" lIns="182880" tIns="137160" rIns="182880" bIns="137160" rtlCol="0">
              <a:noAutofit/>
            </a:bodyPr>
            <a:lstStyle>
              <a:lvl1pPr marL="0" indent="0" algn="l" defTabSz="586116" rtl="0" eaLnBrk="1" latinLnBrk="0" hangingPunct="1">
                <a:spcBef>
                  <a:spcPts val="1025"/>
                </a:spcBef>
                <a:buClr>
                  <a:schemeClr val="accent1"/>
                </a:buClr>
                <a:buSzPct val="70000"/>
                <a:buFont typeface="Wingdings" charset="2"/>
                <a:buNone/>
                <a:defRPr sz="26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1pPr>
              <a:lvl2pPr marL="297129" indent="0" algn="l" defTabSz="586116" rtl="0" eaLnBrk="1" latinLnBrk="0" hangingPunct="1">
                <a:spcBef>
                  <a:spcPts val="679"/>
                </a:spcBef>
                <a:buClr>
                  <a:schemeClr val="bg1">
                    <a:lumMod val="65000"/>
                  </a:schemeClr>
                </a:buClr>
                <a:buSzPct val="70000"/>
                <a:buFont typeface="Lucida Grande"/>
                <a:buNone/>
                <a:defRPr sz="24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2pPr>
              <a:lvl3pPr marL="596289" indent="0" algn="l" defTabSz="586116" rtl="0" eaLnBrk="1" latinLnBrk="0" hangingPunct="1">
                <a:spcBef>
                  <a:spcPts val="615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Lucida Grande"/>
                <a:buNone/>
                <a:defRPr sz="2200" b="0" i="0" kern="120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3pPr>
              <a:lvl4pPr marL="883245" indent="0" algn="l" defTabSz="586116" rtl="0" eaLnBrk="1" latinLnBrk="0" hangingPunct="1">
                <a:spcBef>
                  <a:spcPts val="552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Wingdings" panose="05000000000000000000" pitchFamily="2" charset="2"/>
                <a:buNone/>
                <a:defRPr sz="2000" b="0" i="0" kern="1200" baseline="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4pPr>
              <a:lvl5pPr marL="1096931" indent="0" algn="l" defTabSz="586116" rtl="0" eaLnBrk="1" latinLnBrk="0" hangingPunct="1">
                <a:spcBef>
                  <a:spcPts val="488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Myriad Pro Light" panose="020B0403030403020204" pitchFamily="34" charset="0"/>
                <a:buNone/>
                <a:tabLst/>
                <a:defRPr sz="1800" b="0" i="0" kern="1200" baseline="0">
                  <a:solidFill>
                    <a:schemeClr val="tx1">
                      <a:lumMod val="75000"/>
                    </a:schemeClr>
                  </a:solidFill>
                  <a:latin typeface="Consolas" panose="020B0609020204030204" pitchFamily="49" charset="0"/>
                  <a:ea typeface="+mn-ea"/>
                  <a:cs typeface="Consolas" panose="020B0609020204030204" pitchFamily="49" charset="0"/>
                </a:defRPr>
              </a:lvl5pPr>
              <a:lvl6pPr marL="1609784" indent="-215723" algn="l" defTabSz="586116" rtl="0" eaLnBrk="1" latinLnBrk="0" hangingPunct="1">
                <a:spcBef>
                  <a:spcPts val="448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Lucida Grande"/>
                <a:buChar char="•"/>
                <a:defRPr sz="1467" b="0" i="0" kern="1200">
                  <a:solidFill>
                    <a:schemeClr val="bg1">
                      <a:lumMod val="50000"/>
                    </a:schemeClr>
                  </a:solidFill>
                  <a:latin typeface="Myriad Pro Light"/>
                  <a:ea typeface="+mn-ea"/>
                  <a:cs typeface="Arial"/>
                </a:defRPr>
              </a:lvl6pPr>
              <a:lvl7pPr marL="3809753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95869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981983" indent="-293058" algn="l" defTabSz="586116" rtl="0" eaLnBrk="1" latinLnBrk="0" hangingPunct="1">
                <a:spcBef>
                  <a:spcPct val="20000"/>
                </a:spcBef>
                <a:buFont typeface="Arial"/>
                <a:buChar char="•"/>
                <a:defRPr sz="25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 smtClean="0"/>
                <a:t>val</a:t>
              </a:r>
              <a:r>
                <a:rPr lang="en-US" dirty="0" smtClean="0"/>
                <a:t> </a:t>
              </a:r>
              <a:r>
                <a:rPr lang="en-US" dirty="0" err="1" smtClean="0"/>
                <a:t>intList</a:t>
              </a:r>
              <a:r>
                <a:rPr lang="en-US" dirty="0" smtClean="0"/>
                <a:t> = List(1,2)</a:t>
              </a:r>
            </a:p>
          </p:txBody>
        </p:sp>
      </p:grpSp>
      <p:sp>
        <p:nvSpPr>
          <p:cNvPr id="7" name="Text Placeholder 3"/>
          <p:cNvSpPr txBox="1">
            <a:spLocks/>
          </p:cNvSpPr>
          <p:nvPr/>
        </p:nvSpPr>
        <p:spPr>
          <a:xfrm>
            <a:off x="2269112" y="5138806"/>
            <a:ext cx="7653781" cy="16620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for(item &lt;- </a:t>
            </a:r>
            <a:r>
              <a:rPr lang="en-US" dirty="0" err="1" smtClean="0"/>
              <a:t>intList</a:t>
            </a:r>
            <a:r>
              <a:rPr lang="en-US" dirty="0" smtClean="0"/>
              <a:t>) yield {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addOne</a:t>
            </a:r>
            <a:r>
              <a:rPr lang="en-US" dirty="0" smtClean="0"/>
              <a:t>(item)</a:t>
            </a:r>
          </a:p>
          <a:p>
            <a:r>
              <a:rPr lang="en-US" dirty="0" smtClean="0"/>
              <a:t>}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//List(2,3)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269109" y="4646481"/>
            <a:ext cx="7653781" cy="710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intList</a:t>
            </a:r>
            <a:r>
              <a:rPr lang="en-US" dirty="0" smtClean="0"/>
              <a:t> = List(1,2)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69112" y="3326728"/>
            <a:ext cx="7653781" cy="1473862"/>
          </a:xfrm>
        </p:spPr>
        <p:txBody>
          <a:bodyPr tIns="0" bIns="0">
            <a:noAutofit/>
          </a:bodyPr>
          <a:lstStyle/>
          <a:p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addOne</a:t>
            </a:r>
            <a:r>
              <a:rPr lang="en-US" dirty="0" smtClean="0"/>
              <a:t>(item: </a:t>
            </a:r>
            <a:r>
              <a:rPr lang="en-US" dirty="0" err="1" smtClean="0"/>
              <a:t>Int</a:t>
            </a:r>
            <a:r>
              <a:rPr lang="en-US" dirty="0" smtClean="0"/>
              <a:t>) = {</a:t>
            </a:r>
          </a:p>
          <a:p>
            <a:r>
              <a:rPr lang="en-US" dirty="0"/>
              <a:t> </a:t>
            </a:r>
            <a:r>
              <a:rPr lang="en-US" dirty="0" smtClean="0"/>
              <a:t> item + 1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4629149" y="2066925"/>
            <a:ext cx="742950" cy="342900"/>
          </a:xfrm>
          <a:prstGeom prst="roundRect">
            <a:avLst/>
          </a:prstGeom>
          <a:noFill/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351314" y="5244192"/>
            <a:ext cx="5290457" cy="1515837"/>
          </a:xfrm>
          <a:prstGeom prst="roundRect">
            <a:avLst/>
          </a:prstGeom>
          <a:noFill/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853543" y="2079127"/>
            <a:ext cx="1534884" cy="342900"/>
          </a:xfrm>
          <a:prstGeom prst="roundRect">
            <a:avLst/>
          </a:prstGeom>
          <a:noFill/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728912" y="3872506"/>
            <a:ext cx="1595330" cy="342900"/>
          </a:xfrm>
          <a:prstGeom prst="roundRect">
            <a:avLst/>
          </a:prstGeom>
          <a:noFill/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8849" y="2064116"/>
            <a:ext cx="1510392" cy="342900"/>
          </a:xfrm>
          <a:prstGeom prst="roundRect">
            <a:avLst/>
          </a:prstGeom>
          <a:noFill/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324241" y="3358155"/>
            <a:ext cx="1857484" cy="342900"/>
          </a:xfrm>
          <a:prstGeom prst="roundRect">
            <a:avLst/>
          </a:prstGeom>
          <a:noFill/>
          <a:ln w="381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uiExpand="1" build="p" animBg="1"/>
      <p:bldP spid="11" grpId="0" animBg="1"/>
      <p:bldP spid="11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21" grpId="0" animBg="1"/>
      <p:bldP spid="2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50803" y="3609975"/>
            <a:ext cx="726622" cy="269422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713021" y="3479346"/>
            <a:ext cx="1045029" cy="530679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7426" y="3560020"/>
            <a:ext cx="121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transform(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91343" y="3639913"/>
            <a:ext cx="229608" cy="223156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008415" y="2525486"/>
            <a:ext cx="2286000" cy="2286000"/>
            <a:chOff x="2326821" y="2816677"/>
            <a:chExt cx="2286000" cy="2286000"/>
          </a:xfrm>
        </p:grpSpPr>
        <p:sp>
          <p:nvSpPr>
            <p:cNvPr id="6" name="Rectangle 5"/>
            <p:cNvSpPr/>
            <p:nvPr/>
          </p:nvSpPr>
          <p:spPr>
            <a:xfrm>
              <a:off x="2326821" y="2816677"/>
              <a:ext cx="1828800" cy="1828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79221" y="2969077"/>
              <a:ext cx="1828800" cy="1828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31621" y="3121477"/>
              <a:ext cx="1828800" cy="1828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84021" y="3273877"/>
              <a:ext cx="1828800" cy="18288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97586" y="2525486"/>
            <a:ext cx="2286000" cy="2286000"/>
            <a:chOff x="8098971" y="2747281"/>
            <a:chExt cx="2286000" cy="2286000"/>
          </a:xfrm>
        </p:grpSpPr>
        <p:sp>
          <p:nvSpPr>
            <p:cNvPr id="12" name="Oval 11"/>
            <p:cNvSpPr/>
            <p:nvPr/>
          </p:nvSpPr>
          <p:spPr>
            <a:xfrm>
              <a:off x="8098971" y="2747281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8251371" y="2899681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8403771" y="3052081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556171" y="3204481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450310" y="3560019"/>
            <a:ext cx="28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0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/>
      <p:bldP spid="14" grpId="0" animBg="1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learn by example!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4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826544" y="1679138"/>
            <a:ext cx="1933575" cy="1807607"/>
            <a:chOff x="1581150" y="1726168"/>
            <a:chExt cx="1933575" cy="1807607"/>
          </a:xfrm>
        </p:grpSpPr>
        <p:grpSp>
          <p:nvGrpSpPr>
            <p:cNvPr id="14" name="Group 13"/>
            <p:cNvGrpSpPr/>
            <p:nvPr/>
          </p:nvGrpSpPr>
          <p:grpSpPr>
            <a:xfrm>
              <a:off x="2200275" y="2486025"/>
              <a:ext cx="695325" cy="609600"/>
              <a:chOff x="3514725" y="2819400"/>
              <a:chExt cx="695325" cy="60960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514725" y="28194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3590925" y="28956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3676650" y="2981325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3752850" y="306705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1600200" y="2105025"/>
              <a:ext cx="1914525" cy="1428750"/>
            </a:xfrm>
            <a:prstGeom prst="round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81150" y="1726168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Node1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136357" y="1679138"/>
            <a:ext cx="1933575" cy="1807607"/>
            <a:chOff x="4829175" y="1735693"/>
            <a:chExt cx="1933575" cy="1807607"/>
          </a:xfrm>
        </p:grpSpPr>
        <p:grpSp>
          <p:nvGrpSpPr>
            <p:cNvPr id="16" name="Group 15"/>
            <p:cNvGrpSpPr/>
            <p:nvPr/>
          </p:nvGrpSpPr>
          <p:grpSpPr>
            <a:xfrm>
              <a:off x="5448300" y="2495550"/>
              <a:ext cx="695325" cy="609600"/>
              <a:chOff x="3514725" y="2819400"/>
              <a:chExt cx="695325" cy="60960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3514725" y="28194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590925" y="28956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3676650" y="2981325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3752850" y="306705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Rounded Rectangle 20"/>
            <p:cNvSpPr/>
            <p:nvPr/>
          </p:nvSpPr>
          <p:spPr>
            <a:xfrm>
              <a:off x="4848225" y="2114550"/>
              <a:ext cx="1914525" cy="1428750"/>
            </a:xfrm>
            <a:prstGeom prst="round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29175" y="1735693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Node2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31882" y="1667469"/>
            <a:ext cx="1933575" cy="1807607"/>
            <a:chOff x="7791450" y="1684377"/>
            <a:chExt cx="1933575" cy="1807607"/>
          </a:xfrm>
        </p:grpSpPr>
        <p:grpSp>
          <p:nvGrpSpPr>
            <p:cNvPr id="23" name="Group 22"/>
            <p:cNvGrpSpPr/>
            <p:nvPr/>
          </p:nvGrpSpPr>
          <p:grpSpPr>
            <a:xfrm>
              <a:off x="8410575" y="2444234"/>
              <a:ext cx="695325" cy="609600"/>
              <a:chOff x="3514725" y="2819400"/>
              <a:chExt cx="695325" cy="609600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3514725" y="28194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590925" y="28956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676650" y="2981325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3752850" y="306705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7810500" y="2063234"/>
              <a:ext cx="1914525" cy="1428750"/>
            </a:xfrm>
            <a:prstGeom prst="round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91450" y="1684377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NodeN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4" name="Text Placeholder 3"/>
          <p:cNvSpPr txBox="1">
            <a:spLocks/>
          </p:cNvSpPr>
          <p:nvPr/>
        </p:nvSpPr>
        <p:spPr>
          <a:xfrm>
            <a:off x="707680" y="4110859"/>
            <a:ext cx="3854796" cy="1594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for(item &lt;-items) {</a:t>
            </a:r>
          </a:p>
          <a:p>
            <a:pPr marL="0" indent="0">
              <a:buNone/>
            </a:pPr>
            <a:r>
              <a:rPr lang="en-US" dirty="0" smtClean="0"/>
              <a:t>  yield </a:t>
            </a:r>
            <a:r>
              <a:rPr lang="en-US" b="1" dirty="0" err="1" smtClean="0"/>
              <a:t>mapFunction</a:t>
            </a:r>
            <a:r>
              <a:rPr lang="en-US" dirty="0" smtClean="0"/>
              <a:t>(item)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endParaRPr lang="en-US" dirty="0" smtClean="0"/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4329637" y="4110859"/>
            <a:ext cx="3883296" cy="1594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for(item &lt;-items) {</a:t>
            </a:r>
          </a:p>
          <a:p>
            <a:pPr marL="0" indent="0">
              <a:buNone/>
            </a:pPr>
            <a:r>
              <a:rPr lang="en-US" dirty="0" smtClean="0"/>
              <a:t>  yield </a:t>
            </a:r>
            <a:r>
              <a:rPr lang="en-US" b="1" dirty="0" err="1" smtClean="0"/>
              <a:t>mapFunction</a:t>
            </a:r>
            <a:r>
              <a:rPr lang="en-US" dirty="0" smtClean="0"/>
              <a:t>(item)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endParaRPr lang="en-US" dirty="0" smtClean="0"/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7166361" y="4116443"/>
            <a:ext cx="3892164" cy="1594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for(item &lt;-items) {</a:t>
            </a:r>
          </a:p>
          <a:p>
            <a:pPr marL="0" indent="0">
              <a:buNone/>
            </a:pPr>
            <a:r>
              <a:rPr lang="en-US" dirty="0" smtClean="0"/>
              <a:t>  yield </a:t>
            </a:r>
            <a:r>
              <a:rPr lang="en-US" b="1" dirty="0" err="1" smtClean="0"/>
              <a:t>mapFunction</a:t>
            </a:r>
            <a:r>
              <a:rPr lang="en-US" dirty="0" smtClean="0"/>
              <a:t>(item)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endParaRPr lang="en-US" dirty="0" smtClean="0"/>
          </a:p>
        </p:txBody>
      </p:sp>
      <p:cxnSp>
        <p:nvCxnSpPr>
          <p:cNvPr id="38" name="Straight Arrow Connector 37"/>
          <p:cNvCxnSpPr>
            <a:stCxn id="12" idx="2"/>
          </p:cNvCxnSpPr>
          <p:nvPr/>
        </p:nvCxnSpPr>
        <p:spPr>
          <a:xfrm flipH="1">
            <a:off x="2705101" y="3048595"/>
            <a:ext cx="1207293" cy="1180505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0" idx="2"/>
          </p:cNvCxnSpPr>
          <p:nvPr/>
        </p:nvCxnSpPr>
        <p:spPr>
          <a:xfrm flipH="1">
            <a:off x="6212682" y="3048595"/>
            <a:ext cx="9525" cy="1180505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</p:cNvCxnSpPr>
          <p:nvPr/>
        </p:nvCxnSpPr>
        <p:spPr>
          <a:xfrm>
            <a:off x="8517732" y="3036926"/>
            <a:ext cx="607218" cy="1192174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619250" y="4648200"/>
            <a:ext cx="2064544" cy="476250"/>
          </a:xfrm>
          <a:prstGeom prst="round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52" grpId="0" animBg="1"/>
      <p:bldP spid="5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mapPartitions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826544" y="1679138"/>
            <a:ext cx="1933575" cy="1807607"/>
            <a:chOff x="1581150" y="1726168"/>
            <a:chExt cx="1933575" cy="1807607"/>
          </a:xfrm>
        </p:grpSpPr>
        <p:grpSp>
          <p:nvGrpSpPr>
            <p:cNvPr id="14" name="Group 13"/>
            <p:cNvGrpSpPr/>
            <p:nvPr/>
          </p:nvGrpSpPr>
          <p:grpSpPr>
            <a:xfrm>
              <a:off x="2200275" y="2486025"/>
              <a:ext cx="695325" cy="609600"/>
              <a:chOff x="3514725" y="2819400"/>
              <a:chExt cx="695325" cy="60960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514725" y="28194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3590925" y="28956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3676650" y="2981325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3752850" y="306705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1600200" y="2105025"/>
              <a:ext cx="1914525" cy="1428750"/>
            </a:xfrm>
            <a:prstGeom prst="round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81150" y="1726168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Node1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136357" y="1679138"/>
            <a:ext cx="1933575" cy="1807607"/>
            <a:chOff x="4829175" y="1735693"/>
            <a:chExt cx="1933575" cy="1807607"/>
          </a:xfrm>
        </p:grpSpPr>
        <p:grpSp>
          <p:nvGrpSpPr>
            <p:cNvPr id="16" name="Group 15"/>
            <p:cNvGrpSpPr/>
            <p:nvPr/>
          </p:nvGrpSpPr>
          <p:grpSpPr>
            <a:xfrm>
              <a:off x="5448300" y="2495550"/>
              <a:ext cx="695325" cy="609600"/>
              <a:chOff x="3514725" y="2819400"/>
              <a:chExt cx="695325" cy="60960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3514725" y="28194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590925" y="28956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3676650" y="2981325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3752850" y="306705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Rounded Rectangle 20"/>
            <p:cNvSpPr/>
            <p:nvPr/>
          </p:nvSpPr>
          <p:spPr>
            <a:xfrm>
              <a:off x="4848225" y="2114550"/>
              <a:ext cx="1914525" cy="1428750"/>
            </a:xfrm>
            <a:prstGeom prst="round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29175" y="1735693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Node2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31882" y="1667469"/>
            <a:ext cx="1933575" cy="1807607"/>
            <a:chOff x="7791450" y="1684377"/>
            <a:chExt cx="1933575" cy="1807607"/>
          </a:xfrm>
        </p:grpSpPr>
        <p:grpSp>
          <p:nvGrpSpPr>
            <p:cNvPr id="23" name="Group 22"/>
            <p:cNvGrpSpPr/>
            <p:nvPr/>
          </p:nvGrpSpPr>
          <p:grpSpPr>
            <a:xfrm>
              <a:off x="8410575" y="2444234"/>
              <a:ext cx="695325" cy="609600"/>
              <a:chOff x="3514725" y="2819400"/>
              <a:chExt cx="695325" cy="609600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3514725" y="28194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590925" y="289560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676650" y="2981325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3752850" y="3067050"/>
                <a:ext cx="457200" cy="361950"/>
              </a:xfrm>
              <a:prstGeom prst="roundRect">
                <a:avLst/>
              </a:prstGeom>
              <a:solidFill>
                <a:srgbClr val="0070C0"/>
              </a:solidFill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7810500" y="2063234"/>
              <a:ext cx="1914525" cy="1428750"/>
            </a:xfrm>
            <a:prstGeom prst="round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91450" y="1684377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NodeN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9" name="Text Placeholder 3"/>
          <p:cNvSpPr txBox="1">
            <a:spLocks/>
          </p:cNvSpPr>
          <p:nvPr/>
        </p:nvSpPr>
        <p:spPr>
          <a:xfrm>
            <a:off x="5267326" y="4091809"/>
            <a:ext cx="4024312" cy="4706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mapItemsFunction</a:t>
            </a:r>
            <a:r>
              <a:rPr lang="en-US" dirty="0" smtClean="0"/>
              <a:t>(items)</a:t>
            </a:r>
          </a:p>
          <a:p>
            <a:endParaRPr lang="en-US" dirty="0" smtClean="0"/>
          </a:p>
        </p:txBody>
      </p:sp>
      <p:cxnSp>
        <p:nvCxnSpPr>
          <p:cNvPr id="44" name="Straight Arrow Connector 43"/>
          <p:cNvCxnSpPr>
            <a:stCxn id="27" idx="2"/>
          </p:cNvCxnSpPr>
          <p:nvPr/>
        </p:nvCxnSpPr>
        <p:spPr>
          <a:xfrm>
            <a:off x="8517732" y="3036926"/>
            <a:ext cx="0" cy="1192174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3"/>
          <p:cNvSpPr txBox="1">
            <a:spLocks/>
          </p:cNvSpPr>
          <p:nvPr/>
        </p:nvSpPr>
        <p:spPr>
          <a:xfrm>
            <a:off x="663989" y="4091809"/>
            <a:ext cx="4066729" cy="4706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mapItemsFunction</a:t>
            </a:r>
            <a:r>
              <a:rPr lang="en-US" dirty="0" smtClean="0"/>
              <a:t>(items)</a:t>
            </a:r>
          </a:p>
          <a:p>
            <a:endParaRPr lang="en-US" dirty="0" smtClean="0"/>
          </a:p>
        </p:txBody>
      </p:sp>
      <p:cxnSp>
        <p:nvCxnSpPr>
          <p:cNvPr id="38" name="Straight Arrow Connector 37"/>
          <p:cNvCxnSpPr>
            <a:stCxn id="12" idx="2"/>
          </p:cNvCxnSpPr>
          <p:nvPr/>
        </p:nvCxnSpPr>
        <p:spPr>
          <a:xfrm>
            <a:off x="3912394" y="3048595"/>
            <a:ext cx="0" cy="1180505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3"/>
          <p:cNvSpPr txBox="1">
            <a:spLocks/>
          </p:cNvSpPr>
          <p:nvPr/>
        </p:nvSpPr>
        <p:spPr>
          <a:xfrm>
            <a:off x="2954648" y="4091809"/>
            <a:ext cx="3982417" cy="4706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mapItemsFunction</a:t>
            </a:r>
            <a:r>
              <a:rPr lang="en-US" dirty="0" smtClean="0"/>
              <a:t>(items)</a:t>
            </a:r>
          </a:p>
          <a:p>
            <a:endParaRPr lang="en-US" dirty="0" smtClean="0"/>
          </a:p>
        </p:txBody>
      </p:sp>
      <p:cxnSp>
        <p:nvCxnSpPr>
          <p:cNvPr id="41" name="Straight Arrow Connector 40"/>
          <p:cNvCxnSpPr>
            <a:stCxn id="20" idx="2"/>
          </p:cNvCxnSpPr>
          <p:nvPr/>
        </p:nvCxnSpPr>
        <p:spPr>
          <a:xfrm flipH="1">
            <a:off x="6212682" y="3048595"/>
            <a:ext cx="9525" cy="1180505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70909" y="4086225"/>
            <a:ext cx="2889060" cy="476250"/>
          </a:xfrm>
          <a:prstGeom prst="round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Title 2"/>
          <p:cNvSpPr txBox="1">
            <a:spLocks/>
          </p:cNvSpPr>
          <p:nvPr/>
        </p:nvSpPr>
        <p:spPr>
          <a:xfrm>
            <a:off x="5312164" y="149121"/>
            <a:ext cx="6792135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(glom)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3550445" y="4086225"/>
            <a:ext cx="878680" cy="476250"/>
          </a:xfrm>
          <a:prstGeom prst="round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34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4" grpId="0" animBg="1"/>
      <p:bldP spid="34" grpId="1" animBg="1"/>
      <p:bldP spid="37" grpId="0" animBg="1"/>
      <p:bldP spid="37" grpId="1" animBg="1"/>
      <p:bldP spid="40" grpId="0" animBg="1"/>
      <p:bldP spid="40" grpId="1" animBg="1"/>
      <p:bldP spid="42" grpId="0"/>
      <p:bldP spid="36" grpId="0" animBg="1"/>
      <p:bldP spid="3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Combiners</a:t>
            </a:r>
            <a:endParaRPr lang="en-US" dirty="0"/>
          </a:p>
        </p:txBody>
      </p:sp>
      <p:sp>
        <p:nvSpPr>
          <p:cNvPr id="11" name="Left"/>
          <p:cNvSpPr/>
          <p:nvPr/>
        </p:nvSpPr>
        <p:spPr>
          <a:xfrm>
            <a:off x="2285290" y="2209800"/>
            <a:ext cx="3657600" cy="36576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55470" y="1679544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</a:t>
            </a:r>
          </a:p>
        </p:txBody>
      </p:sp>
      <p:sp>
        <p:nvSpPr>
          <p:cNvPr id="12" name="Right"/>
          <p:cNvSpPr/>
          <p:nvPr/>
        </p:nvSpPr>
        <p:spPr>
          <a:xfrm>
            <a:off x="6249110" y="2209800"/>
            <a:ext cx="3657600" cy="3657600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290" y="167954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25" name="Curved Connector 24"/>
          <p:cNvCxnSpPr>
            <a:stCxn id="1026" idx="3"/>
            <a:endCxn id="19" idx="1"/>
          </p:cNvCxnSpPr>
          <p:nvPr/>
        </p:nvCxnSpPr>
        <p:spPr>
          <a:xfrm>
            <a:off x="2409825" y="1163873"/>
            <a:ext cx="1245645" cy="746504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Pluralsight\apache-spark-fundamentals\apache-spark-fundamentals-m2-spark-core\mon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2" y="827874"/>
            <a:ext cx="2316873" cy="6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10095685" y="2613975"/>
            <a:ext cx="1808378" cy="808994"/>
            <a:chOff x="4576175" y="4926910"/>
            <a:chExt cx="3162300" cy="1029946"/>
          </a:xfrm>
        </p:grpSpPr>
        <p:pic>
          <p:nvPicPr>
            <p:cNvPr id="35" name="Picture 5" descr="C:\Pluralsight\apache-spark-fundamentals\Hadoop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175" y="4926910"/>
              <a:ext cx="3162300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5204091" y="5486652"/>
              <a:ext cx="1643215" cy="470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n w="19050">
                    <a:solidFill>
                      <a:srgbClr val="080300"/>
                    </a:solidFill>
                  </a:ln>
                  <a:solidFill>
                    <a:srgbClr val="FFFF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Gill Sans Ultra Bold" panose="020B0A02020104020203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HDFS</a:t>
              </a:r>
              <a:endParaRPr lang="en-US" sz="2400" i="1" dirty="0">
                <a:ln w="19050">
                  <a:solidFill>
                    <a:srgbClr val="080300"/>
                  </a:solidFill>
                </a:ln>
                <a:solidFill>
                  <a:srgbClr val="FFFF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Gill Sans Ultra Bold" panose="020B0A02020104020203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</p:grpSp>
      <p:cxnSp>
        <p:nvCxnSpPr>
          <p:cNvPr id="37" name="Curved Connector 36"/>
          <p:cNvCxnSpPr>
            <a:stCxn id="35" idx="1"/>
            <a:endCxn id="20" idx="3"/>
          </p:cNvCxnSpPr>
          <p:nvPr/>
        </p:nvCxnSpPr>
        <p:spPr>
          <a:xfrm rot="10800000">
            <a:off x="8536529" y="1910377"/>
            <a:ext cx="1559156" cy="1025309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12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eft"/>
          <p:cNvSpPr/>
          <p:nvPr/>
        </p:nvSpPr>
        <p:spPr>
          <a:xfrm>
            <a:off x="2285290" y="2209800"/>
            <a:ext cx="3657600" cy="36576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55470" y="1679544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</a:t>
            </a:r>
          </a:p>
        </p:txBody>
      </p:sp>
      <p:sp>
        <p:nvSpPr>
          <p:cNvPr id="12" name="Right"/>
          <p:cNvSpPr/>
          <p:nvPr/>
        </p:nvSpPr>
        <p:spPr>
          <a:xfrm>
            <a:off x="6249110" y="2209800"/>
            <a:ext cx="3657600" cy="3657600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290" y="167954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25" name="Curved Connector 24"/>
          <p:cNvCxnSpPr>
            <a:stCxn id="1026" idx="3"/>
            <a:endCxn id="19" idx="1"/>
          </p:cNvCxnSpPr>
          <p:nvPr/>
        </p:nvCxnSpPr>
        <p:spPr>
          <a:xfrm>
            <a:off x="2409825" y="1163873"/>
            <a:ext cx="1245645" cy="746504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Pluralsight\apache-spark-fundamentals\apache-spark-fundamentals-m2-spark-core\mon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2" y="827874"/>
            <a:ext cx="2316873" cy="6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10095685" y="2613975"/>
            <a:ext cx="1808378" cy="808994"/>
            <a:chOff x="4576175" y="4926910"/>
            <a:chExt cx="3162300" cy="1029946"/>
          </a:xfrm>
        </p:grpSpPr>
        <p:pic>
          <p:nvPicPr>
            <p:cNvPr id="35" name="Picture 5" descr="C:\Pluralsight\apache-spark-fundamentals\Hadoop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175" y="4926910"/>
              <a:ext cx="3162300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5204091" y="5486652"/>
              <a:ext cx="1643215" cy="470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n w="19050">
                    <a:solidFill>
                      <a:srgbClr val="080300"/>
                    </a:solidFill>
                  </a:ln>
                  <a:solidFill>
                    <a:srgbClr val="FFFF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Gill Sans Ultra Bold" panose="020B0A02020104020203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HDFS</a:t>
              </a:r>
              <a:endParaRPr lang="en-US" sz="2400" i="1" dirty="0">
                <a:ln w="19050">
                  <a:solidFill>
                    <a:srgbClr val="080300"/>
                  </a:solidFill>
                </a:ln>
                <a:solidFill>
                  <a:srgbClr val="FFFF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Gill Sans Ultra Bold" panose="020B0A02020104020203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</p:grpSp>
      <p:cxnSp>
        <p:nvCxnSpPr>
          <p:cNvPr id="37" name="Curved Connector 36"/>
          <p:cNvCxnSpPr>
            <a:stCxn id="35" idx="1"/>
            <a:endCxn id="20" idx="3"/>
          </p:cNvCxnSpPr>
          <p:nvPr/>
        </p:nvCxnSpPr>
        <p:spPr>
          <a:xfrm rot="10800000">
            <a:off x="8536529" y="1910377"/>
            <a:ext cx="1559156" cy="1025309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438400" y="2222373"/>
            <a:ext cx="7315200" cy="365760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44508" y="1679544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RDD1.</a:t>
            </a:r>
            <a:r>
              <a:rPr lang="en-US" sz="2400" b="1" dirty="0" smtClean="0">
                <a:solidFill>
                  <a:srgbClr val="000000"/>
                </a:solidFill>
              </a:rPr>
              <a:t>union(</a:t>
            </a:r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10703" y="3820340"/>
            <a:ext cx="2170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</a:rPr>
              <a:t>combinedRDD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Combiners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34638" y="1673512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union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111E-6 L 0.16094 0.00139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07578 -2.22222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-0.16641 0.00278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22222E-6 L -0.09609 -2.22222E-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2.22222E-6 L 0 0.30278 " pathEditMode="relative" rAng="0" ptsTypes="AA">
                                      <p:cBhvr>
                                        <p:cTn id="4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9" grpId="1"/>
      <p:bldP spid="19" grpId="2"/>
      <p:bldP spid="12" grpId="1" animBg="1"/>
      <p:bldP spid="20" grpId="1"/>
      <p:bldP spid="20" grpId="2"/>
      <p:bldP spid="39" grpId="0" animBg="1"/>
      <p:bldP spid="40" grpId="0"/>
      <p:bldP spid="40" grpId="1"/>
      <p:bldP spid="40" grpId="2"/>
      <p:bldP spid="29" grpId="0"/>
      <p:bldP spid="4" grpId="0"/>
      <p:bldP spid="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391025" y="1683036"/>
            <a:ext cx="355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RDD1.</a:t>
            </a:r>
            <a:r>
              <a:rPr lang="en-US" sz="2400" b="1" dirty="0" smtClean="0">
                <a:solidFill>
                  <a:srgbClr val="000000"/>
                </a:solidFill>
              </a:rPr>
              <a:t>intersection(</a:t>
            </a:r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88479" y="1683037"/>
            <a:ext cx="1834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intersection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Combiners</a:t>
            </a:r>
            <a:endParaRPr lang="en-US" dirty="0"/>
          </a:p>
        </p:txBody>
      </p:sp>
      <p:sp>
        <p:nvSpPr>
          <p:cNvPr id="31" name="Left"/>
          <p:cNvSpPr/>
          <p:nvPr/>
        </p:nvSpPr>
        <p:spPr>
          <a:xfrm>
            <a:off x="2285290" y="2209800"/>
            <a:ext cx="3657600" cy="36576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55470" y="1679544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</a:t>
            </a:r>
          </a:p>
        </p:txBody>
      </p:sp>
      <p:sp>
        <p:nvSpPr>
          <p:cNvPr id="33" name="Right"/>
          <p:cNvSpPr/>
          <p:nvPr/>
        </p:nvSpPr>
        <p:spPr>
          <a:xfrm>
            <a:off x="6249110" y="2209800"/>
            <a:ext cx="3657600" cy="3657600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19290" y="167954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6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111E-6 L 0.09063 0.00278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05937 -2.22222E-6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-0.09219 -0.00278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1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22222E-6 L -0.05703 -2.22222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9" grpId="0"/>
      <p:bldP spid="29" grpId="1"/>
      <p:bldP spid="31" grpId="0" animBg="1"/>
      <p:bldP spid="32" grpId="0"/>
      <p:bldP spid="32" grpId="1"/>
      <p:bldP spid="33" grpId="0" animBg="1"/>
      <p:bldP spid="38" grpId="0"/>
      <p:bldP spid="3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1025" y="1683036"/>
            <a:ext cx="355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RDD1.</a:t>
            </a:r>
            <a:r>
              <a:rPr lang="en-US" sz="2400" b="1" dirty="0" smtClean="0">
                <a:solidFill>
                  <a:srgbClr val="000000"/>
                </a:solidFill>
              </a:rPr>
              <a:t>intersection(</a:t>
            </a:r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Combiners</a:t>
            </a:r>
            <a:endParaRPr lang="en-US" dirty="0"/>
          </a:p>
        </p:txBody>
      </p:sp>
      <p:sp>
        <p:nvSpPr>
          <p:cNvPr id="11" name="Left"/>
          <p:cNvSpPr/>
          <p:nvPr/>
        </p:nvSpPr>
        <p:spPr>
          <a:xfrm>
            <a:off x="3390900" y="2228850"/>
            <a:ext cx="3657600" cy="36576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Right"/>
          <p:cNvSpPr/>
          <p:nvPr/>
        </p:nvSpPr>
        <p:spPr>
          <a:xfrm>
            <a:off x="5124450" y="2190750"/>
            <a:ext cx="3657600" cy="3657600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Middle"/>
          <p:cNvSpPr/>
          <p:nvPr/>
        </p:nvSpPr>
        <p:spPr>
          <a:xfrm>
            <a:off x="5114924" y="2438400"/>
            <a:ext cx="1933575" cy="3209925"/>
          </a:xfrm>
          <a:custGeom>
            <a:avLst/>
            <a:gdLst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0005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38150 w 1933575"/>
              <a:gd name="connsiteY3" fmla="*/ 43815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33575" h="3209925">
                <a:moveTo>
                  <a:pt x="914400" y="0"/>
                </a:moveTo>
                <a:lnTo>
                  <a:pt x="781050" y="95250"/>
                </a:lnTo>
                <a:lnTo>
                  <a:pt x="628650" y="219075"/>
                </a:lnTo>
                <a:lnTo>
                  <a:pt x="438150" y="438150"/>
                </a:lnTo>
                <a:lnTo>
                  <a:pt x="247650" y="714375"/>
                </a:lnTo>
                <a:lnTo>
                  <a:pt x="66675" y="1104900"/>
                </a:lnTo>
                <a:cubicBezTo>
                  <a:pt x="44450" y="1212850"/>
                  <a:pt x="12700" y="1292225"/>
                  <a:pt x="0" y="1428750"/>
                </a:cubicBezTo>
                <a:cubicBezTo>
                  <a:pt x="3175" y="1562100"/>
                  <a:pt x="6350" y="1657350"/>
                  <a:pt x="9525" y="1771650"/>
                </a:cubicBezTo>
                <a:cubicBezTo>
                  <a:pt x="22225" y="1879600"/>
                  <a:pt x="53975" y="1987550"/>
                  <a:pt x="76200" y="2095500"/>
                </a:cubicBezTo>
                <a:lnTo>
                  <a:pt x="190500" y="2371725"/>
                </a:lnTo>
                <a:lnTo>
                  <a:pt x="381000" y="2667000"/>
                </a:lnTo>
                <a:lnTo>
                  <a:pt x="552450" y="2876550"/>
                </a:lnTo>
                <a:lnTo>
                  <a:pt x="819150" y="3105150"/>
                </a:lnTo>
                <a:lnTo>
                  <a:pt x="1000125" y="3209925"/>
                </a:lnTo>
                <a:lnTo>
                  <a:pt x="1238250" y="3057525"/>
                </a:lnTo>
                <a:lnTo>
                  <a:pt x="1428750" y="2895600"/>
                </a:lnTo>
                <a:lnTo>
                  <a:pt x="1581150" y="2695575"/>
                </a:lnTo>
                <a:lnTo>
                  <a:pt x="1704975" y="2524125"/>
                </a:lnTo>
                <a:lnTo>
                  <a:pt x="1819275" y="2286000"/>
                </a:lnTo>
                <a:lnTo>
                  <a:pt x="1885950" y="2066925"/>
                </a:lnTo>
                <a:lnTo>
                  <a:pt x="1924050" y="1800225"/>
                </a:lnTo>
                <a:lnTo>
                  <a:pt x="1933575" y="1552575"/>
                </a:lnTo>
                <a:lnTo>
                  <a:pt x="1905000" y="1238250"/>
                </a:lnTo>
                <a:lnTo>
                  <a:pt x="1790700" y="895350"/>
                </a:lnTo>
                <a:lnTo>
                  <a:pt x="1647825" y="638175"/>
                </a:lnTo>
                <a:lnTo>
                  <a:pt x="1504950" y="438150"/>
                </a:lnTo>
                <a:lnTo>
                  <a:pt x="1343025" y="266700"/>
                </a:lnTo>
                <a:lnTo>
                  <a:pt x="1200150" y="152400"/>
                </a:lnTo>
                <a:lnTo>
                  <a:pt x="1076325" y="66675"/>
                </a:lnTo>
                <a:lnTo>
                  <a:pt x="914400" y="0"/>
                </a:lnTo>
                <a:close/>
              </a:path>
            </a:pathLst>
          </a:custGeom>
          <a:no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685644" y="1929384"/>
            <a:ext cx="5506356" cy="4230307"/>
          </a:xfrm>
        </p:spPr>
        <p:txBody>
          <a:bodyPr>
            <a:normAutofit/>
          </a:bodyPr>
          <a:lstStyle/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Streaming</a:t>
            </a:r>
          </a:p>
          <a:p>
            <a:pPr lvl="1"/>
            <a:r>
              <a:rPr lang="en-US" dirty="0" err="1" smtClean="0"/>
              <a:t>MLlib</a:t>
            </a:r>
            <a:r>
              <a:rPr lang="en-US" dirty="0" smtClean="0"/>
              <a:t>/</a:t>
            </a:r>
            <a:r>
              <a:rPr lang="en-US" dirty="0" err="1" smtClean="0"/>
              <a:t>GraphX</a:t>
            </a:r>
            <a:endParaRPr lang="en-US" dirty="0" smtClean="0"/>
          </a:p>
          <a:p>
            <a:r>
              <a:rPr lang="en-US" dirty="0" smtClean="0"/>
              <a:t>Troubleshooting / Optimization</a:t>
            </a:r>
          </a:p>
          <a:p>
            <a:r>
              <a:rPr lang="en-US" dirty="0" smtClean="0"/>
              <a:t>Future of Spark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769259" y="1927879"/>
            <a:ext cx="5506356" cy="42303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Basics of Spark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 smtClean="0"/>
              <a:t>Cluster Managers</a:t>
            </a:r>
          </a:p>
          <a:p>
            <a:r>
              <a:rPr lang="en-US" dirty="0" smtClean="0"/>
              <a:t>Spark Maintenance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"/>
          <p:cNvSpPr/>
          <p:nvPr/>
        </p:nvSpPr>
        <p:spPr>
          <a:xfrm>
            <a:off x="5124450" y="2190750"/>
            <a:ext cx="3657600" cy="3657600"/>
          </a:xfrm>
          <a:prstGeom prst="ellipse">
            <a:avLst/>
          </a:prstGeom>
          <a:no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91025" y="1683036"/>
            <a:ext cx="355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RDD1.</a:t>
            </a:r>
            <a:r>
              <a:rPr lang="en-US" sz="2400" b="1" dirty="0" smtClean="0">
                <a:solidFill>
                  <a:srgbClr val="000000"/>
                </a:solidFill>
              </a:rPr>
              <a:t>intersection(</a:t>
            </a:r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Combiners</a:t>
            </a:r>
            <a:endParaRPr lang="en-US" dirty="0"/>
          </a:p>
        </p:txBody>
      </p:sp>
      <p:sp>
        <p:nvSpPr>
          <p:cNvPr id="11" name="Left"/>
          <p:cNvSpPr/>
          <p:nvPr/>
        </p:nvSpPr>
        <p:spPr>
          <a:xfrm>
            <a:off x="3390900" y="2228850"/>
            <a:ext cx="3657600" cy="3657600"/>
          </a:xfrm>
          <a:prstGeom prst="ellipse">
            <a:avLst/>
          </a:prstGeom>
          <a:no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Middle"/>
          <p:cNvSpPr/>
          <p:nvPr/>
        </p:nvSpPr>
        <p:spPr>
          <a:xfrm>
            <a:off x="5114924" y="2438400"/>
            <a:ext cx="1933575" cy="3209925"/>
          </a:xfrm>
          <a:custGeom>
            <a:avLst/>
            <a:gdLst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0005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38150 w 1933575"/>
              <a:gd name="connsiteY3" fmla="*/ 43815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33575" h="3209925">
                <a:moveTo>
                  <a:pt x="914400" y="0"/>
                </a:moveTo>
                <a:lnTo>
                  <a:pt x="781050" y="95250"/>
                </a:lnTo>
                <a:lnTo>
                  <a:pt x="628650" y="219075"/>
                </a:lnTo>
                <a:lnTo>
                  <a:pt x="438150" y="438150"/>
                </a:lnTo>
                <a:lnTo>
                  <a:pt x="247650" y="714375"/>
                </a:lnTo>
                <a:lnTo>
                  <a:pt x="66675" y="1104900"/>
                </a:lnTo>
                <a:cubicBezTo>
                  <a:pt x="44450" y="1212850"/>
                  <a:pt x="12700" y="1292225"/>
                  <a:pt x="0" y="1428750"/>
                </a:cubicBezTo>
                <a:cubicBezTo>
                  <a:pt x="3175" y="1562100"/>
                  <a:pt x="6350" y="1657350"/>
                  <a:pt x="9525" y="1771650"/>
                </a:cubicBezTo>
                <a:cubicBezTo>
                  <a:pt x="22225" y="1879600"/>
                  <a:pt x="53975" y="1987550"/>
                  <a:pt x="76200" y="2095500"/>
                </a:cubicBezTo>
                <a:lnTo>
                  <a:pt x="190500" y="2371725"/>
                </a:lnTo>
                <a:lnTo>
                  <a:pt x="381000" y="2667000"/>
                </a:lnTo>
                <a:lnTo>
                  <a:pt x="552450" y="2876550"/>
                </a:lnTo>
                <a:lnTo>
                  <a:pt x="819150" y="3105150"/>
                </a:lnTo>
                <a:lnTo>
                  <a:pt x="1000125" y="3209925"/>
                </a:lnTo>
                <a:lnTo>
                  <a:pt x="1238250" y="3057525"/>
                </a:lnTo>
                <a:lnTo>
                  <a:pt x="1428750" y="2895600"/>
                </a:lnTo>
                <a:lnTo>
                  <a:pt x="1581150" y="2695575"/>
                </a:lnTo>
                <a:lnTo>
                  <a:pt x="1704975" y="2524125"/>
                </a:lnTo>
                <a:lnTo>
                  <a:pt x="1819275" y="2286000"/>
                </a:lnTo>
                <a:lnTo>
                  <a:pt x="1885950" y="2066925"/>
                </a:lnTo>
                <a:lnTo>
                  <a:pt x="1924050" y="1800225"/>
                </a:lnTo>
                <a:lnTo>
                  <a:pt x="1933575" y="1552575"/>
                </a:lnTo>
                <a:lnTo>
                  <a:pt x="1905000" y="1238250"/>
                </a:lnTo>
                <a:lnTo>
                  <a:pt x="1790700" y="895350"/>
                </a:lnTo>
                <a:lnTo>
                  <a:pt x="1647825" y="638175"/>
                </a:lnTo>
                <a:lnTo>
                  <a:pt x="1504950" y="438150"/>
                </a:lnTo>
                <a:lnTo>
                  <a:pt x="1343025" y="266700"/>
                </a:lnTo>
                <a:lnTo>
                  <a:pt x="1200150" y="152400"/>
                </a:lnTo>
                <a:lnTo>
                  <a:pt x="1076325" y="66675"/>
                </a:lnTo>
                <a:lnTo>
                  <a:pt x="914400" y="0"/>
                </a:lnTo>
                <a:close/>
              </a:path>
            </a:pathLst>
          </a:custGeom>
          <a:solidFill>
            <a:srgbClr val="00B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734050" y="3009900"/>
            <a:ext cx="152400" cy="152400"/>
          </a:xfrm>
          <a:prstGeom prst="ellipse">
            <a:avLst/>
          </a:prstGeom>
          <a:solidFill>
            <a:schemeClr val="bg2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68883" y="4505325"/>
            <a:ext cx="152400" cy="152400"/>
          </a:xfrm>
          <a:prstGeom prst="ellipse">
            <a:avLst/>
          </a:prstGeom>
          <a:solidFill>
            <a:schemeClr val="bg2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581650" y="3867150"/>
            <a:ext cx="152400" cy="152400"/>
          </a:xfrm>
          <a:prstGeom prst="ellipse">
            <a:avLst/>
          </a:prstGeom>
          <a:solidFill>
            <a:schemeClr val="bg2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140308" y="3714750"/>
            <a:ext cx="152400" cy="152400"/>
          </a:xfrm>
          <a:prstGeom prst="ellipse">
            <a:avLst/>
          </a:prstGeom>
          <a:solidFill>
            <a:schemeClr val="bg2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629400" y="3981450"/>
            <a:ext cx="152400" cy="152400"/>
          </a:xfrm>
          <a:prstGeom prst="ellipse">
            <a:avLst/>
          </a:prstGeom>
          <a:solidFill>
            <a:schemeClr val="bg2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8954" y="1675682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</a:rPr>
              <a:t>i</a:t>
            </a:r>
            <a:r>
              <a:rPr lang="en-US" sz="2400" b="1" dirty="0" err="1" smtClean="0">
                <a:solidFill>
                  <a:srgbClr val="000000"/>
                </a:solidFill>
              </a:rPr>
              <a:t>ntersectedRDD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 animBg="1"/>
      <p:bldP spid="9" grpId="0" animBg="1"/>
      <p:bldP spid="10" grpId="0" animBg="1"/>
      <p:bldP spid="13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474229" y="1683037"/>
            <a:ext cx="132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subtract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Combiners</a:t>
            </a:r>
            <a:endParaRPr lang="en-US" dirty="0"/>
          </a:p>
        </p:txBody>
      </p:sp>
      <p:sp>
        <p:nvSpPr>
          <p:cNvPr id="31" name="Left"/>
          <p:cNvSpPr/>
          <p:nvPr/>
        </p:nvSpPr>
        <p:spPr>
          <a:xfrm>
            <a:off x="2285290" y="2209800"/>
            <a:ext cx="3657600" cy="36576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55470" y="1679544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19290" y="167954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3" name="Right"/>
          <p:cNvSpPr/>
          <p:nvPr/>
        </p:nvSpPr>
        <p:spPr>
          <a:xfrm>
            <a:off x="6249110" y="2209800"/>
            <a:ext cx="3657600" cy="3657600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4906" y="3805534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</a:rPr>
              <a:t>subtractedRDD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86300" y="1683036"/>
            <a:ext cx="3047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RDD1.</a:t>
            </a:r>
            <a:r>
              <a:rPr lang="en-US" sz="2400" b="1" dirty="0" smtClean="0">
                <a:solidFill>
                  <a:srgbClr val="000000"/>
                </a:solidFill>
              </a:rPr>
              <a:t>subtract(</a:t>
            </a:r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62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111E-6 L 0.09063 0.00278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08437 -2.22222E-6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-0.09219 -0.00278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-1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22222E-6 L -0.075 -2.22222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4.81481E-6 L -0.21719 0.30694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59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1" grpId="0" animBg="1"/>
      <p:bldP spid="32" grpId="0"/>
      <p:bldP spid="32" grpId="1"/>
      <p:bldP spid="38" grpId="0"/>
      <p:bldP spid="38" grpId="1"/>
      <p:bldP spid="33" grpId="0" animBg="1"/>
      <p:bldP spid="9" grpId="0"/>
      <p:bldP spid="39" grpId="0"/>
      <p:bldP spid="39" grpId="1"/>
      <p:bldP spid="39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4572000" y="1683036"/>
            <a:ext cx="3182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RDD1.</a:t>
            </a:r>
            <a:r>
              <a:rPr lang="en-US" sz="2400" b="1" dirty="0" smtClean="0">
                <a:solidFill>
                  <a:srgbClr val="000000"/>
                </a:solidFill>
              </a:rPr>
              <a:t>cartesian(</a:t>
            </a:r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Combiners</a:t>
            </a:r>
            <a:endParaRPr lang="en-US" dirty="0"/>
          </a:p>
        </p:txBody>
      </p:sp>
      <p:sp>
        <p:nvSpPr>
          <p:cNvPr id="11" name="Left"/>
          <p:cNvSpPr/>
          <p:nvPr/>
        </p:nvSpPr>
        <p:spPr>
          <a:xfrm>
            <a:off x="2285290" y="2209800"/>
            <a:ext cx="3657600" cy="36576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55470" y="1679544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</a:t>
            </a:r>
          </a:p>
        </p:txBody>
      </p:sp>
      <p:sp>
        <p:nvSpPr>
          <p:cNvPr id="12" name="Right"/>
          <p:cNvSpPr/>
          <p:nvPr/>
        </p:nvSpPr>
        <p:spPr>
          <a:xfrm>
            <a:off x="6249110" y="2209800"/>
            <a:ext cx="3657600" cy="3657600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290" y="167954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86200" y="2576512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848600" y="2576511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875964" y="3138487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875964" y="3709987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3</a:t>
            </a:r>
          </a:p>
        </p:txBody>
      </p:sp>
      <p:cxnSp>
        <p:nvCxnSpPr>
          <p:cNvPr id="14" name="Straight Arrow Connector 13"/>
          <p:cNvCxnSpPr>
            <a:stCxn id="8" idx="3"/>
            <a:endCxn id="21" idx="1"/>
          </p:cNvCxnSpPr>
          <p:nvPr/>
        </p:nvCxnSpPr>
        <p:spPr>
          <a:xfrm flipV="1">
            <a:off x="4362450" y="2790824"/>
            <a:ext cx="3486150" cy="1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7848600" y="3468945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80300"/>
                  </a:solidFill>
                </a:ln>
                <a:solidFill>
                  <a:schemeClr val="bg1"/>
                </a:solidFill>
              </a:rPr>
              <a:t>B</a:t>
            </a:r>
            <a:endParaRPr lang="en-US" dirty="0" smtClean="0">
              <a:ln w="38100">
                <a:solidFill>
                  <a:srgbClr val="0803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858125" y="4310985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33" name="Straight Arrow Connector 32"/>
          <p:cNvCxnSpPr>
            <a:stCxn id="8" idx="3"/>
            <a:endCxn id="28" idx="1"/>
          </p:cNvCxnSpPr>
          <p:nvPr/>
        </p:nvCxnSpPr>
        <p:spPr>
          <a:xfrm>
            <a:off x="4362450" y="2790825"/>
            <a:ext cx="3486150" cy="89243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3"/>
            <a:endCxn id="29" idx="1"/>
          </p:cNvCxnSpPr>
          <p:nvPr/>
        </p:nvCxnSpPr>
        <p:spPr>
          <a:xfrm>
            <a:off x="4362450" y="2790825"/>
            <a:ext cx="3495675" cy="173447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3"/>
            <a:endCxn id="31" idx="1"/>
          </p:cNvCxnSpPr>
          <p:nvPr/>
        </p:nvCxnSpPr>
        <p:spPr>
          <a:xfrm>
            <a:off x="4362450" y="2790825"/>
            <a:ext cx="3505200" cy="2562221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2" idx="3"/>
            <a:endCxn id="21" idx="1"/>
          </p:cNvCxnSpPr>
          <p:nvPr/>
        </p:nvCxnSpPr>
        <p:spPr>
          <a:xfrm flipV="1">
            <a:off x="4352214" y="2790824"/>
            <a:ext cx="3496386" cy="561976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2" idx="3"/>
            <a:endCxn id="28" idx="1"/>
          </p:cNvCxnSpPr>
          <p:nvPr/>
        </p:nvCxnSpPr>
        <p:spPr>
          <a:xfrm>
            <a:off x="4352214" y="3352800"/>
            <a:ext cx="3496386" cy="33045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2" idx="3"/>
            <a:endCxn id="29" idx="1"/>
          </p:cNvCxnSpPr>
          <p:nvPr/>
        </p:nvCxnSpPr>
        <p:spPr>
          <a:xfrm>
            <a:off x="4352214" y="3352800"/>
            <a:ext cx="3505911" cy="117249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2" idx="3"/>
            <a:endCxn id="31" idx="1"/>
          </p:cNvCxnSpPr>
          <p:nvPr/>
        </p:nvCxnSpPr>
        <p:spPr>
          <a:xfrm>
            <a:off x="4352214" y="3352800"/>
            <a:ext cx="3515436" cy="2000246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3" idx="3"/>
            <a:endCxn id="21" idx="1"/>
          </p:cNvCxnSpPr>
          <p:nvPr/>
        </p:nvCxnSpPr>
        <p:spPr>
          <a:xfrm flipV="1">
            <a:off x="4352214" y="2790824"/>
            <a:ext cx="3496386" cy="1133476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8" idx="1"/>
          </p:cNvCxnSpPr>
          <p:nvPr/>
        </p:nvCxnSpPr>
        <p:spPr>
          <a:xfrm flipV="1">
            <a:off x="4352214" y="3683258"/>
            <a:ext cx="3496386" cy="24104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3" idx="3"/>
            <a:endCxn id="29" idx="1"/>
          </p:cNvCxnSpPr>
          <p:nvPr/>
        </p:nvCxnSpPr>
        <p:spPr>
          <a:xfrm>
            <a:off x="4352214" y="3924300"/>
            <a:ext cx="3505911" cy="60099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3" idx="3"/>
            <a:endCxn id="31" idx="1"/>
          </p:cNvCxnSpPr>
          <p:nvPr/>
        </p:nvCxnSpPr>
        <p:spPr>
          <a:xfrm>
            <a:off x="4352214" y="3924300"/>
            <a:ext cx="3515436" cy="1428746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364631" y="1679542"/>
            <a:ext cx="1444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</a:rPr>
              <a:t>cartesian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876675" y="4259520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4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876675" y="4814887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867650" y="5138733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41" name="Straight Arrow Connector 40"/>
          <p:cNvCxnSpPr>
            <a:stCxn id="27" idx="3"/>
            <a:endCxn id="21" idx="1"/>
          </p:cNvCxnSpPr>
          <p:nvPr/>
        </p:nvCxnSpPr>
        <p:spPr>
          <a:xfrm flipV="1">
            <a:off x="4352925" y="2790824"/>
            <a:ext cx="3495675" cy="1683009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28" idx="1"/>
          </p:cNvCxnSpPr>
          <p:nvPr/>
        </p:nvCxnSpPr>
        <p:spPr>
          <a:xfrm flipV="1">
            <a:off x="4352925" y="3683258"/>
            <a:ext cx="3495675" cy="790575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3"/>
            <a:endCxn id="29" idx="1"/>
          </p:cNvCxnSpPr>
          <p:nvPr/>
        </p:nvCxnSpPr>
        <p:spPr>
          <a:xfrm>
            <a:off x="4352925" y="4473833"/>
            <a:ext cx="3505200" cy="51465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7" idx="3"/>
            <a:endCxn id="31" idx="1"/>
          </p:cNvCxnSpPr>
          <p:nvPr/>
        </p:nvCxnSpPr>
        <p:spPr>
          <a:xfrm>
            <a:off x="4352925" y="4473833"/>
            <a:ext cx="3514725" cy="87921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0" idx="3"/>
            <a:endCxn id="21" idx="1"/>
          </p:cNvCxnSpPr>
          <p:nvPr/>
        </p:nvCxnSpPr>
        <p:spPr>
          <a:xfrm flipV="1">
            <a:off x="4352925" y="2790824"/>
            <a:ext cx="3495675" cy="2238376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0" idx="3"/>
            <a:endCxn id="28" idx="1"/>
          </p:cNvCxnSpPr>
          <p:nvPr/>
        </p:nvCxnSpPr>
        <p:spPr>
          <a:xfrm flipV="1">
            <a:off x="4352925" y="3683258"/>
            <a:ext cx="3495675" cy="134594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0" idx="3"/>
            <a:endCxn id="29" idx="1"/>
          </p:cNvCxnSpPr>
          <p:nvPr/>
        </p:nvCxnSpPr>
        <p:spPr>
          <a:xfrm flipV="1">
            <a:off x="4352925" y="4525298"/>
            <a:ext cx="3505200" cy="50390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0" idx="3"/>
            <a:endCxn id="31" idx="1"/>
          </p:cNvCxnSpPr>
          <p:nvPr/>
        </p:nvCxnSpPr>
        <p:spPr>
          <a:xfrm>
            <a:off x="4352925" y="5029200"/>
            <a:ext cx="3514725" cy="323846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83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22222E-6 L -0.075 -2.2222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075 -2.2222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9" grpId="0"/>
      <p:bldP spid="19" grpId="1"/>
      <p:bldP spid="20" grpId="0"/>
      <p:bldP spid="20" grpId="1"/>
      <p:bldP spid="8" grpId="0" animBg="1"/>
      <p:bldP spid="21" grpId="0" animBg="1"/>
      <p:bldP spid="22" grpId="0" animBg="1"/>
      <p:bldP spid="23" grpId="0" animBg="1"/>
      <p:bldP spid="28" grpId="0" animBg="1"/>
      <p:bldP spid="29" grpId="0" animBg="1"/>
      <p:bldP spid="67" grpId="0"/>
      <p:bldP spid="67" grpId="1"/>
      <p:bldP spid="27" grpId="0" animBg="1"/>
      <p:bldP spid="30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Combiners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103243" y="3173964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72097" y="3733314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B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095847" y="3726412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095847" y="4276243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1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419691" y="2388152"/>
            <a:ext cx="7315200" cy="3657600"/>
          </a:xfrm>
          <a:prstGeom prst="round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572097" y="3173964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A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3572097" y="4276242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C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4344260" y="3173964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4813114" y="3733314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B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4336864" y="3726412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2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4336864" y="4276243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2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4813114" y="3173964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A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4813114" y="4276242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C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5542695" y="3173963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6011549" y="3733313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B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5535299" y="3726411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3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5535299" y="4276242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3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6011549" y="3173963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A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6011549" y="4276241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C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3095847" y="4822485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1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3572097" y="4822484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4344260" y="4822486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2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4820510" y="4822485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5534588" y="4822484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3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6010838" y="4822483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6788486" y="3173963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7257340" y="3733313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B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6781090" y="3726411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4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6781090" y="4276242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4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7257340" y="3173963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A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7257340" y="4276241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C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6780379" y="4822484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4</a:t>
            </a:r>
            <a:endParaRPr lang="en-US" dirty="0" smtClean="0">
              <a:ln w="38100">
                <a:solidFill>
                  <a:srgbClr val="080300"/>
                </a:solidFill>
              </a:ln>
              <a:solidFill>
                <a:srgbClr val="080300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7256629" y="4822483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8001000" y="3173962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116" name="Rounded Rectangle 115"/>
          <p:cNvSpPr/>
          <p:nvPr/>
        </p:nvSpPr>
        <p:spPr>
          <a:xfrm>
            <a:off x="8469854" y="3733312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B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7993604" y="3726410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7993604" y="4276241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8469854" y="3173962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A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8469854" y="4276240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C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7992893" y="4822483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8469143" y="4822482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572000" y="1683036"/>
            <a:ext cx="3182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RDD1.</a:t>
            </a:r>
            <a:r>
              <a:rPr lang="en-US" sz="2400" b="1" dirty="0" smtClean="0">
                <a:solidFill>
                  <a:srgbClr val="000000"/>
                </a:solidFill>
              </a:rPr>
              <a:t>cartesian(</a:t>
            </a:r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363441" y="2554843"/>
            <a:ext cx="1427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80300"/>
                </a:solidFill>
              </a:rPr>
              <a:t>NxMRDD</a:t>
            </a:r>
            <a:endParaRPr lang="en-US" b="1" dirty="0">
              <a:solidFill>
                <a:srgbClr val="080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57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1.25E-6 0.12777 " pathEditMode="relative" rAng="0" ptsTypes="AA">
                                      <p:cBhvr>
                                        <p:cTn id="131" dur="1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3" grpId="0" animBg="1"/>
      <p:bldP spid="77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/>
      <p:bldP spid="123" grpId="1"/>
      <p:bldP spid="8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4936067" y="1683036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RDD1.</a:t>
            </a:r>
            <a:r>
              <a:rPr lang="en-US" sz="2400" b="1" dirty="0" smtClean="0">
                <a:solidFill>
                  <a:srgbClr val="000000"/>
                </a:solidFill>
              </a:rPr>
              <a:t>zip(</a:t>
            </a:r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Combiners</a:t>
            </a:r>
            <a:endParaRPr lang="en-US" dirty="0"/>
          </a:p>
        </p:txBody>
      </p:sp>
      <p:sp>
        <p:nvSpPr>
          <p:cNvPr id="11" name="Left"/>
          <p:cNvSpPr/>
          <p:nvPr/>
        </p:nvSpPr>
        <p:spPr>
          <a:xfrm>
            <a:off x="2285290" y="2209800"/>
            <a:ext cx="3657600" cy="36576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55470" y="1679544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</a:t>
            </a:r>
          </a:p>
        </p:txBody>
      </p:sp>
      <p:sp>
        <p:nvSpPr>
          <p:cNvPr id="12" name="Right"/>
          <p:cNvSpPr/>
          <p:nvPr/>
        </p:nvSpPr>
        <p:spPr>
          <a:xfrm>
            <a:off x="6249110" y="2209800"/>
            <a:ext cx="3657600" cy="3657600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9290" y="1679543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86200" y="2576512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848600" y="2576511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875964" y="3468944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886200" y="4310985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3</a:t>
            </a:r>
          </a:p>
        </p:txBody>
      </p:sp>
      <p:cxnSp>
        <p:nvCxnSpPr>
          <p:cNvPr id="14" name="Straight Arrow Connector 13"/>
          <p:cNvCxnSpPr>
            <a:stCxn id="8" idx="3"/>
            <a:endCxn id="21" idx="1"/>
          </p:cNvCxnSpPr>
          <p:nvPr/>
        </p:nvCxnSpPr>
        <p:spPr>
          <a:xfrm flipV="1">
            <a:off x="4362450" y="2790824"/>
            <a:ext cx="3486150" cy="1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7848600" y="3468945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80300"/>
                  </a:solidFill>
                </a:ln>
                <a:solidFill>
                  <a:schemeClr val="bg1"/>
                </a:solidFill>
              </a:rPr>
              <a:t>B</a:t>
            </a:r>
            <a:endParaRPr lang="en-US" dirty="0" smtClean="0">
              <a:ln w="38100">
                <a:solidFill>
                  <a:srgbClr val="0803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858125" y="4310985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730205" y="1679542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zip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875964" y="5138733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867650" y="5138733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39" name="Straight Arrow Connector 38"/>
          <p:cNvCxnSpPr>
            <a:stCxn id="22" idx="3"/>
            <a:endCxn id="28" idx="1"/>
          </p:cNvCxnSpPr>
          <p:nvPr/>
        </p:nvCxnSpPr>
        <p:spPr>
          <a:xfrm>
            <a:off x="4352214" y="3683257"/>
            <a:ext cx="3496386" cy="1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3"/>
            <a:endCxn id="31" idx="1"/>
          </p:cNvCxnSpPr>
          <p:nvPr/>
        </p:nvCxnSpPr>
        <p:spPr>
          <a:xfrm>
            <a:off x="4352214" y="5353046"/>
            <a:ext cx="3515436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3" idx="3"/>
            <a:endCxn id="29" idx="1"/>
          </p:cNvCxnSpPr>
          <p:nvPr/>
        </p:nvCxnSpPr>
        <p:spPr>
          <a:xfrm>
            <a:off x="4362450" y="4525298"/>
            <a:ext cx="3495675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28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22222E-6 L -0.11328 -2.2222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6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10469 -2.22222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9" grpId="0"/>
      <p:bldP spid="19" grpId="1"/>
      <p:bldP spid="20" grpId="0"/>
      <p:bldP spid="20" grpId="1"/>
      <p:bldP spid="8" grpId="0" animBg="1"/>
      <p:bldP spid="21" grpId="0" animBg="1"/>
      <p:bldP spid="22" grpId="0" animBg="1"/>
      <p:bldP spid="23" grpId="0" animBg="1"/>
      <p:bldP spid="28" grpId="0" animBg="1"/>
      <p:bldP spid="29" grpId="0" animBg="1"/>
      <p:bldP spid="67" grpId="0"/>
      <p:bldP spid="67" grpId="1"/>
      <p:bldP spid="30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Combiners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627146" y="3208953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096000" y="3768303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B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619750" y="3761401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619750" y="4311232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3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4837811" y="2388152"/>
            <a:ext cx="2418121" cy="3657600"/>
          </a:xfrm>
          <a:prstGeom prst="round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096000" y="3208953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A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6096000" y="4311231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C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5619750" y="4857474"/>
            <a:ext cx="476250" cy="428625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6096000" y="4857473"/>
            <a:ext cx="476250" cy="428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38100">
                  <a:solidFill>
                    <a:srgbClr val="080300"/>
                  </a:solidFill>
                </a:ln>
                <a:solidFill>
                  <a:srgbClr val="080300"/>
                </a:solidFill>
              </a:rPr>
              <a:t>…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207053" y="2554843"/>
            <a:ext cx="1740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080300"/>
                </a:solidFill>
              </a:rPr>
              <a:t>zippedRDD</a:t>
            </a:r>
            <a:endParaRPr lang="en-US" b="1" dirty="0">
              <a:solidFill>
                <a:srgbClr val="0803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36067" y="1683036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RDD1.</a:t>
            </a:r>
            <a:r>
              <a:rPr lang="en-US" sz="2400" b="1" dirty="0" smtClean="0">
                <a:solidFill>
                  <a:srgbClr val="000000"/>
                </a:solidFill>
              </a:rPr>
              <a:t>zip(</a:t>
            </a:r>
            <a:r>
              <a:rPr lang="en-US" sz="2400" dirty="0" smtClean="0">
                <a:solidFill>
                  <a:srgbClr val="000000"/>
                </a:solidFill>
              </a:rPr>
              <a:t>RDD2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1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0.12777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3" grpId="0" animBg="1"/>
      <p:bldP spid="77" grpId="0" animBg="1"/>
      <p:bldP spid="85" grpId="0" animBg="1"/>
      <p:bldP spid="86" grpId="0" animBg="1"/>
      <p:bldP spid="99" grpId="0" animBg="1"/>
      <p:bldP spid="100" grpId="0" animBg="1"/>
      <p:bldP spid="81" grpId="0"/>
      <p:bldP spid="46" grpId="1"/>
      <p:bldP spid="46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35286" y="1485900"/>
            <a:ext cx="2604407" cy="137973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Driver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00201" y="4128399"/>
            <a:ext cx="2604407" cy="152130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965621" y="4128399"/>
            <a:ext cx="2604407" cy="1521306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35286" y="4128399"/>
            <a:ext cx="2604407" cy="1521306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57788" y="2016579"/>
            <a:ext cx="1759404" cy="726621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Spark Context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63487" y="4521659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11" name="Can 10"/>
          <p:cNvSpPr/>
          <p:nvPr/>
        </p:nvSpPr>
        <p:spPr>
          <a:xfrm>
            <a:off x="2035457" y="4972049"/>
            <a:ext cx="781219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4" name="Can 23"/>
          <p:cNvSpPr/>
          <p:nvPr/>
        </p:nvSpPr>
        <p:spPr>
          <a:xfrm>
            <a:off x="2959552" y="4972049"/>
            <a:ext cx="781219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98572" y="4521656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26" name="Can 25"/>
          <p:cNvSpPr/>
          <p:nvPr/>
        </p:nvSpPr>
        <p:spPr>
          <a:xfrm>
            <a:off x="4999093" y="4972049"/>
            <a:ext cx="601608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7" name="Can 26"/>
          <p:cNvSpPr/>
          <p:nvPr/>
        </p:nvSpPr>
        <p:spPr>
          <a:xfrm>
            <a:off x="5736685" y="4972049"/>
            <a:ext cx="601608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8" name="Can 27"/>
          <p:cNvSpPr/>
          <p:nvPr/>
        </p:nvSpPr>
        <p:spPr>
          <a:xfrm>
            <a:off x="6490693" y="4972049"/>
            <a:ext cx="601608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128906" y="4521655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31" name="Can 30"/>
          <p:cNvSpPr/>
          <p:nvPr/>
        </p:nvSpPr>
        <p:spPr>
          <a:xfrm>
            <a:off x="8400876" y="4996476"/>
            <a:ext cx="781219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2" name="Can 31"/>
          <p:cNvSpPr/>
          <p:nvPr/>
        </p:nvSpPr>
        <p:spPr>
          <a:xfrm>
            <a:off x="9324971" y="4996476"/>
            <a:ext cx="781219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10" idx="2"/>
            <a:endCxn id="14" idx="0"/>
          </p:cNvCxnSpPr>
          <p:nvPr/>
        </p:nvCxnSpPr>
        <p:spPr>
          <a:xfrm flipH="1">
            <a:off x="2902405" y="2743200"/>
            <a:ext cx="3135085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6" idx="0"/>
          </p:cNvCxnSpPr>
          <p:nvPr/>
        </p:nvCxnSpPr>
        <p:spPr>
          <a:xfrm>
            <a:off x="6037490" y="2743200"/>
            <a:ext cx="0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>
            <a:off x="6037490" y="2743200"/>
            <a:ext cx="3230335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80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896E-7 -7.40741E-7 L 0.29891 -0.3629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9" y="-1814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874E-6 -7.40741E-7 L 0.22089 -0.361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5" y="-1810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6754E-6 -7.40741E-7 L 0.06043 -0.3629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2" y="-1814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7898E-6 -7.40741E-7 L 0.00065 -0.3606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03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5199E-6 -7.40741E-7 L -0.06239 -0.3629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6" y="-1814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8375E-6 -2.96296E-6 L -0.22584 -0.3643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92" y="-1821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7359E-6 -2.96296E-6 L -0.30008 -0.3666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4" y="-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0" grpId="0" animBg="1"/>
      <p:bldP spid="17" grpId="0" animBg="1"/>
      <p:bldP spid="11" grpId="0" animBg="1"/>
      <p:bldP spid="11" grpId="1" animBg="1"/>
      <p:bldP spid="24" grpId="0" animBg="1"/>
      <p:bldP spid="24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35286" y="1485900"/>
            <a:ext cx="2604407" cy="137973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Driver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00201" y="4128399"/>
            <a:ext cx="2604407" cy="152130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965621" y="4128399"/>
            <a:ext cx="2604407" cy="1521306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35286" y="4128399"/>
            <a:ext cx="2604407" cy="1521306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57788" y="2016579"/>
            <a:ext cx="1759404" cy="726621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Spark Context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63487" y="4521659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11" name="Can 10"/>
          <p:cNvSpPr/>
          <p:nvPr/>
        </p:nvSpPr>
        <p:spPr>
          <a:xfrm>
            <a:off x="2035457" y="4972049"/>
            <a:ext cx="781219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4" name="Can 23"/>
          <p:cNvSpPr/>
          <p:nvPr/>
        </p:nvSpPr>
        <p:spPr>
          <a:xfrm>
            <a:off x="2959552" y="4981574"/>
            <a:ext cx="781219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98572" y="4521656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26" name="Can 25"/>
          <p:cNvSpPr/>
          <p:nvPr/>
        </p:nvSpPr>
        <p:spPr>
          <a:xfrm>
            <a:off x="4999093" y="4972049"/>
            <a:ext cx="601608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7" name="Can 26"/>
          <p:cNvSpPr/>
          <p:nvPr/>
        </p:nvSpPr>
        <p:spPr>
          <a:xfrm>
            <a:off x="5736685" y="4972049"/>
            <a:ext cx="601608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8" name="Can 27"/>
          <p:cNvSpPr/>
          <p:nvPr/>
        </p:nvSpPr>
        <p:spPr>
          <a:xfrm>
            <a:off x="6490693" y="4972049"/>
            <a:ext cx="601608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128906" y="4521655"/>
            <a:ext cx="2277835" cy="1053193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Executor</a:t>
            </a:r>
          </a:p>
        </p:txBody>
      </p:sp>
      <p:sp>
        <p:nvSpPr>
          <p:cNvPr id="31" name="Can 30"/>
          <p:cNvSpPr/>
          <p:nvPr/>
        </p:nvSpPr>
        <p:spPr>
          <a:xfrm>
            <a:off x="8400876" y="4996476"/>
            <a:ext cx="781219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2" name="Can 31"/>
          <p:cNvSpPr/>
          <p:nvPr/>
        </p:nvSpPr>
        <p:spPr>
          <a:xfrm>
            <a:off x="9324971" y="4996476"/>
            <a:ext cx="781219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10" idx="2"/>
            <a:endCxn id="14" idx="0"/>
          </p:cNvCxnSpPr>
          <p:nvPr/>
        </p:nvCxnSpPr>
        <p:spPr>
          <a:xfrm flipH="1">
            <a:off x="2902405" y="2743200"/>
            <a:ext cx="3135085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6" idx="0"/>
          </p:cNvCxnSpPr>
          <p:nvPr/>
        </p:nvCxnSpPr>
        <p:spPr>
          <a:xfrm>
            <a:off x="6037490" y="2743200"/>
            <a:ext cx="0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>
            <a:off x="6037490" y="2743200"/>
            <a:ext cx="3230335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n 21"/>
          <p:cNvSpPr/>
          <p:nvPr/>
        </p:nvSpPr>
        <p:spPr>
          <a:xfrm>
            <a:off x="5698586" y="4284244"/>
            <a:ext cx="601608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1" name="Can 20"/>
          <p:cNvSpPr/>
          <p:nvPr/>
        </p:nvSpPr>
        <p:spPr>
          <a:xfrm>
            <a:off x="2511794" y="4284240"/>
            <a:ext cx="781219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9" name="Can 28"/>
          <p:cNvSpPr/>
          <p:nvPr/>
        </p:nvSpPr>
        <p:spPr>
          <a:xfrm>
            <a:off x="8867690" y="4293769"/>
            <a:ext cx="781219" cy="474830"/>
          </a:xfrm>
          <a:prstGeom prst="can">
            <a:avLst/>
          </a:prstGeom>
          <a:solidFill>
            <a:srgbClr val="7030A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6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03906 -0.0986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493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023 L -0.03672 -0.10162 " pathEditMode="fixed" rAng="0" ptsTypes="AA">
                                      <p:cBhvr>
                                        <p:cTn id="6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-506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05703 -0.0986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493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00312 -0.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500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-0.06497 -0.1002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-50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0.03828 -0.10278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513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-0.03828 -0.1041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25391 -0.26944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-1347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3.33333E-6 -0.27083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5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46 L -0.26797 -0.2713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98" y="-13542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0" grpId="0" animBg="1"/>
      <p:bldP spid="17" grpId="0" animBg="1"/>
      <p:bldP spid="11" grpId="1" animBg="1"/>
      <p:bldP spid="11" grpId="2" animBg="1"/>
      <p:bldP spid="11" grpId="3" animBg="1"/>
      <p:bldP spid="24" grpId="1" animBg="1"/>
      <p:bldP spid="24" grpId="2" animBg="1"/>
      <p:bldP spid="24" grpId="3" animBg="1"/>
      <p:bldP spid="25" grpId="0" animBg="1"/>
      <p:bldP spid="26" grpId="1" animBg="1"/>
      <p:bldP spid="26" grpId="2" animBg="1"/>
      <p:bldP spid="26" grpId="3" animBg="1"/>
      <p:bldP spid="27" grpId="1" animBg="1"/>
      <p:bldP spid="27" grpId="2" animBg="1"/>
      <p:bldP spid="27" grpId="3" animBg="1"/>
      <p:bldP spid="28" grpId="1" animBg="1"/>
      <p:bldP spid="28" grpId="2" animBg="1"/>
      <p:bldP spid="28" grpId="3" animBg="1"/>
      <p:bldP spid="30" grpId="0" animBg="1"/>
      <p:bldP spid="31" grpId="1" animBg="1"/>
      <p:bldP spid="31" grpId="2" animBg="1"/>
      <p:bldP spid="31" grpId="3" animBg="1"/>
      <p:bldP spid="32" grpId="1" animBg="1"/>
      <p:bldP spid="32" grpId="2" animBg="1"/>
      <p:bldP spid="32" grpId="3" animBg="1"/>
      <p:bldP spid="22" grpId="0" animBg="1"/>
      <p:bldP spid="22" grpId="1" animBg="1"/>
      <p:bldP spid="21" grpId="0" animBg="1"/>
      <p:bldP spid="21" grpId="1" animBg="1"/>
      <p:bldP spid="29" grpId="0" animBg="1"/>
      <p:bldP spid="2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Property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990" y="3170603"/>
            <a:ext cx="255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2 + 4 + 4 + 7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27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Property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54564" y="3170603"/>
            <a:ext cx="3082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(2 + 4) + (4 + 7)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1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00781 -0.24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766543" y="2453122"/>
            <a:ext cx="5506356" cy="4778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Core API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769259" y="1927879"/>
            <a:ext cx="5506356" cy="42303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Basics of Spark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 smtClean="0"/>
              <a:t>Cluster Managers</a:t>
            </a:r>
          </a:p>
          <a:p>
            <a:r>
              <a:rPr lang="en-US" dirty="0" smtClean="0"/>
              <a:t>Spark Maintenance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769259" y="1911550"/>
            <a:ext cx="5506356" cy="42303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Core API</a:t>
            </a:r>
          </a:p>
          <a:p>
            <a:pPr lvl="1"/>
            <a:r>
              <a:rPr lang="en-US" dirty="0" err="1" smtClean="0"/>
              <a:t>Appify</a:t>
            </a:r>
            <a:endParaRPr lang="en-US" dirty="0" smtClean="0"/>
          </a:p>
          <a:p>
            <a:pPr lvl="1"/>
            <a:r>
              <a:rPr lang="en-US" dirty="0" smtClean="0"/>
              <a:t>RDD</a:t>
            </a:r>
          </a:p>
          <a:p>
            <a:pPr lvl="1"/>
            <a:r>
              <a:rPr lang="en-US" dirty="0" smtClean="0"/>
              <a:t>Transforming Data</a:t>
            </a:r>
          </a:p>
          <a:p>
            <a:pPr lvl="1"/>
            <a:r>
              <a:rPr lang="en-US" dirty="0" smtClean="0"/>
              <a:t>Action!</a:t>
            </a:r>
          </a:p>
          <a:p>
            <a:pPr lvl="1"/>
            <a:r>
              <a:rPr lang="en-US" dirty="0" err="1"/>
              <a:t>KeyValue</a:t>
            </a:r>
            <a:endParaRPr lang="en-US" dirty="0"/>
          </a:p>
          <a:p>
            <a:pPr lvl="1"/>
            <a:r>
              <a:rPr lang="en-US" dirty="0"/>
              <a:t>Cache</a:t>
            </a:r>
          </a:p>
          <a:p>
            <a:pPr lvl="1"/>
            <a:r>
              <a:rPr lang="en-US" dirty="0"/>
              <a:t>Accumulator</a:t>
            </a:r>
          </a:p>
          <a:p>
            <a:pPr lvl="1"/>
            <a:r>
              <a:rPr lang="en-US" dirty="0"/>
              <a:t>Java</a:t>
            </a:r>
          </a:p>
          <a:p>
            <a:pPr marL="297129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685644" y="1929384"/>
            <a:ext cx="5506356" cy="4230307"/>
          </a:xfrm>
        </p:spPr>
        <p:txBody>
          <a:bodyPr>
            <a:normAutofit/>
          </a:bodyPr>
          <a:lstStyle/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Streaming</a:t>
            </a:r>
          </a:p>
          <a:p>
            <a:pPr lvl="1"/>
            <a:r>
              <a:rPr lang="en-US" dirty="0" err="1" smtClean="0"/>
              <a:t>MLlib</a:t>
            </a:r>
            <a:r>
              <a:rPr lang="en-US" dirty="0" smtClean="0"/>
              <a:t>/</a:t>
            </a:r>
            <a:r>
              <a:rPr lang="en-US" dirty="0" err="1" smtClean="0"/>
              <a:t>GraphX</a:t>
            </a:r>
            <a:endParaRPr lang="en-US" dirty="0" smtClean="0"/>
          </a:p>
          <a:p>
            <a:r>
              <a:rPr lang="en-US" dirty="0" smtClean="0"/>
              <a:t>Troubleshooting / Optimization</a:t>
            </a:r>
          </a:p>
          <a:p>
            <a:r>
              <a:rPr lang="en-US" dirty="0" smtClean="0"/>
              <a:t>Future of Spark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9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93045E-6 -1.11111E-6 L 2.93045E-6 -0.07963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5" presetClass="emph" presetSubtype="0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25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25"/>
                            </p:stCondLst>
                            <p:childTnLst>
                              <p:par>
                                <p:cTn id="3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7" grpId="2"/>
      <p:bldP spid="7" grpId="3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Property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60591" y="1456103"/>
            <a:ext cx="308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(2 + 4) + (4 + 7)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89143" y="3065827"/>
            <a:ext cx="663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11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664" y="306582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51936" y="469909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17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140712" y="2028826"/>
            <a:ext cx="0" cy="103700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11311" y="2028826"/>
            <a:ext cx="1" cy="103700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0"/>
          </p:cNvCxnSpPr>
          <p:nvPr/>
        </p:nvCxnSpPr>
        <p:spPr>
          <a:xfrm>
            <a:off x="5150237" y="3712158"/>
            <a:ext cx="850513" cy="986934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>
          <a:xfrm flipH="1">
            <a:off x="6000750" y="3712158"/>
            <a:ext cx="820087" cy="986934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3765" y="3065827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+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28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Property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63482" y="1456103"/>
            <a:ext cx="3070793" cy="3892449"/>
            <a:chOff x="4377757" y="1456103"/>
            <a:chExt cx="3070793" cy="3892449"/>
          </a:xfrm>
        </p:grpSpPr>
        <p:grpSp>
          <p:nvGrpSpPr>
            <p:cNvPr id="4" name="Group 3"/>
            <p:cNvGrpSpPr/>
            <p:nvPr/>
          </p:nvGrpSpPr>
          <p:grpSpPr>
            <a:xfrm>
              <a:off x="4377757" y="1456103"/>
              <a:ext cx="3070793" cy="3892449"/>
              <a:chOff x="4377757" y="1456103"/>
              <a:chExt cx="3070793" cy="389244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4377757" y="1456103"/>
                <a:ext cx="30707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rgbClr val="000000"/>
                    </a:solidFill>
                  </a:rPr>
                  <a:t>(2 + 4) + (4 + 7)</a:t>
                </a:r>
                <a:endParaRPr lang="en-US" sz="3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403418" y="3065827"/>
                <a:ext cx="6633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solidFill>
                      <a:srgbClr val="000000"/>
                    </a:solidFill>
                  </a:rPr>
                  <a:t>11</a:t>
                </a:r>
                <a:endParaRPr lang="en-US" sz="3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843939" y="3065827"/>
                <a:ext cx="4411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000000"/>
                    </a:solidFill>
                  </a:rPr>
                  <a:t>6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64339" y="4702221"/>
                <a:ext cx="6976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solidFill>
                      <a:srgbClr val="000000"/>
                    </a:solidFill>
                  </a:rPr>
                  <a:t>17</a:t>
                </a:r>
                <a:endParaRPr lang="en-US" sz="36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5054987" y="2028826"/>
                <a:ext cx="0" cy="103700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6725586" y="2028826"/>
                <a:ext cx="1" cy="103700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7" idx="2"/>
                <a:endCxn id="8" idx="0"/>
              </p:cNvCxnSpPr>
              <p:nvPr/>
            </p:nvCxnSpPr>
            <p:spPr>
              <a:xfrm>
                <a:off x="5064512" y="3712158"/>
                <a:ext cx="848641" cy="99006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6" idx="2"/>
                <a:endCxn id="8" idx="0"/>
              </p:cNvCxnSpPr>
              <p:nvPr/>
            </p:nvCxnSpPr>
            <p:spPr>
              <a:xfrm flipH="1">
                <a:off x="5913153" y="3712158"/>
                <a:ext cx="821959" cy="99006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5686168" y="3065826"/>
              <a:ext cx="453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000000"/>
                  </a:solidFill>
                </a:rPr>
                <a:t>+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1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Property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25732" y="1456103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(2 + 4 + 4) + 7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27618" y="306582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7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44673" y="306582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10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79270" y="470222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17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>
            <a:endCxn id="15" idx="0"/>
          </p:cNvCxnSpPr>
          <p:nvPr/>
        </p:nvCxnSpPr>
        <p:spPr>
          <a:xfrm>
            <a:off x="8293487" y="2028826"/>
            <a:ext cx="0" cy="103700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0"/>
          </p:cNvCxnSpPr>
          <p:nvPr/>
        </p:nvCxnSpPr>
        <p:spPr>
          <a:xfrm>
            <a:off x="9748191" y="2028826"/>
            <a:ext cx="0" cy="103700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2"/>
            <a:endCxn id="16" idx="0"/>
          </p:cNvCxnSpPr>
          <p:nvPr/>
        </p:nvCxnSpPr>
        <p:spPr>
          <a:xfrm>
            <a:off x="8293487" y="3712158"/>
            <a:ext cx="734597" cy="99006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2"/>
            <a:endCxn id="16" idx="0"/>
          </p:cNvCxnSpPr>
          <p:nvPr/>
        </p:nvCxnSpPr>
        <p:spPr>
          <a:xfrm flipH="1">
            <a:off x="9028084" y="3712158"/>
            <a:ext cx="720107" cy="99006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01099" y="3065827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+</a:t>
            </a:r>
            <a:endParaRPr lang="en-US" sz="3600" dirty="0">
              <a:solidFill>
                <a:srgbClr val="00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415482" y="1456103"/>
            <a:ext cx="3070793" cy="3892449"/>
            <a:chOff x="4377757" y="1456103"/>
            <a:chExt cx="3070793" cy="3892449"/>
          </a:xfrm>
        </p:grpSpPr>
        <p:grpSp>
          <p:nvGrpSpPr>
            <p:cNvPr id="40" name="Group 39"/>
            <p:cNvGrpSpPr/>
            <p:nvPr/>
          </p:nvGrpSpPr>
          <p:grpSpPr>
            <a:xfrm>
              <a:off x="4377757" y="1456103"/>
              <a:ext cx="3070793" cy="3892449"/>
              <a:chOff x="4377757" y="1456103"/>
              <a:chExt cx="3070793" cy="3892449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4377757" y="1456103"/>
                <a:ext cx="30707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rgbClr val="000000"/>
                    </a:solidFill>
                  </a:rPr>
                  <a:t>(2 + 4) + (4 + 7)</a:t>
                </a:r>
                <a:endParaRPr lang="en-US" sz="3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403418" y="3065827"/>
                <a:ext cx="6633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solidFill>
                      <a:srgbClr val="000000"/>
                    </a:solidFill>
                  </a:rPr>
                  <a:t>11</a:t>
                </a:r>
                <a:endParaRPr lang="en-US" sz="3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843939" y="3065827"/>
                <a:ext cx="4411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000000"/>
                    </a:solidFill>
                  </a:rPr>
                  <a:t>6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564339" y="4702221"/>
                <a:ext cx="6976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solidFill>
                      <a:srgbClr val="000000"/>
                    </a:solidFill>
                  </a:rPr>
                  <a:t>17</a:t>
                </a:r>
                <a:endParaRPr lang="en-US" sz="36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>
                <a:off x="5054987" y="2028826"/>
                <a:ext cx="0" cy="103700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6725586" y="2028826"/>
                <a:ext cx="1" cy="103700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44" idx="2"/>
                <a:endCxn id="45" idx="0"/>
              </p:cNvCxnSpPr>
              <p:nvPr/>
            </p:nvCxnSpPr>
            <p:spPr>
              <a:xfrm>
                <a:off x="5064512" y="3712158"/>
                <a:ext cx="848641" cy="99006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3" idx="2"/>
                <a:endCxn id="45" idx="0"/>
              </p:cNvCxnSpPr>
              <p:nvPr/>
            </p:nvCxnSpPr>
            <p:spPr>
              <a:xfrm flipH="1">
                <a:off x="5913153" y="3712158"/>
                <a:ext cx="821959" cy="99006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5686168" y="3065826"/>
              <a:ext cx="4539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000000"/>
                  </a:solidFill>
                </a:rPr>
                <a:t>+</a:t>
              </a:r>
              <a:endParaRPr lang="en-US" sz="3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Property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15482" y="1456103"/>
            <a:ext cx="307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(2 + 4) + (4 + 7)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41143" y="3065827"/>
            <a:ext cx="663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11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81664" y="306582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02064" y="470222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17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092712" y="2028826"/>
            <a:ext cx="0" cy="103700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763311" y="2028826"/>
            <a:ext cx="1" cy="103700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2102237" y="3712158"/>
            <a:ext cx="848641" cy="99006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2"/>
            <a:endCxn id="38" idx="0"/>
          </p:cNvCxnSpPr>
          <p:nvPr/>
        </p:nvCxnSpPr>
        <p:spPr>
          <a:xfrm flipH="1">
            <a:off x="2950878" y="3712158"/>
            <a:ext cx="821959" cy="99006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23893" y="3065826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+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25732" y="1456103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(2 + 4 + 4) + 7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527618" y="306582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7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44673" y="306582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10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79270" y="4702221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17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47" name="Straight Arrow Connector 46"/>
          <p:cNvCxnSpPr>
            <a:endCxn id="45" idx="0"/>
          </p:cNvCxnSpPr>
          <p:nvPr/>
        </p:nvCxnSpPr>
        <p:spPr>
          <a:xfrm>
            <a:off x="8293487" y="2028826"/>
            <a:ext cx="0" cy="103700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4" idx="0"/>
          </p:cNvCxnSpPr>
          <p:nvPr/>
        </p:nvCxnSpPr>
        <p:spPr>
          <a:xfrm>
            <a:off x="9748191" y="2028826"/>
            <a:ext cx="0" cy="103700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2"/>
            <a:endCxn id="46" idx="0"/>
          </p:cNvCxnSpPr>
          <p:nvPr/>
        </p:nvCxnSpPr>
        <p:spPr>
          <a:xfrm>
            <a:off x="8293487" y="3712158"/>
            <a:ext cx="734597" cy="99006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4" idx="2"/>
            <a:endCxn id="46" idx="0"/>
          </p:cNvCxnSpPr>
          <p:nvPr/>
        </p:nvCxnSpPr>
        <p:spPr>
          <a:xfrm flipH="1">
            <a:off x="9028084" y="3712158"/>
            <a:ext cx="720107" cy="99006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801099" y="3065827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+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6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2562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-0.24218 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More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35286" y="1485900"/>
            <a:ext cx="2604407" cy="137973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Driver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57788" y="2016579"/>
            <a:ext cx="1759404" cy="726621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Spark Context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00201" y="4128399"/>
            <a:ext cx="2604407" cy="1521307"/>
            <a:chOff x="1600201" y="4128399"/>
            <a:chExt cx="2604407" cy="1521307"/>
          </a:xfrm>
        </p:grpSpPr>
        <p:sp>
          <p:nvSpPr>
            <p:cNvPr id="14" name="Rounded Rectangle 13"/>
            <p:cNvSpPr/>
            <p:nvPr/>
          </p:nvSpPr>
          <p:spPr>
            <a:xfrm>
              <a:off x="1600201" y="4128399"/>
              <a:ext cx="2604407" cy="1521307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763487" y="4521659"/>
              <a:ext cx="2277835" cy="1053193"/>
            </a:xfrm>
            <a:prstGeom prst="roundRect">
              <a:avLst/>
            </a:prstGeom>
            <a:solidFill>
              <a:schemeClr val="accent2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Executor</a:t>
              </a:r>
            </a:p>
          </p:txBody>
        </p:sp>
        <p:sp>
          <p:nvSpPr>
            <p:cNvPr id="11" name="Can 10"/>
            <p:cNvSpPr/>
            <p:nvPr/>
          </p:nvSpPr>
          <p:spPr>
            <a:xfrm>
              <a:off x="2035457" y="4972049"/>
              <a:ext cx="781219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24" name="Can 23"/>
            <p:cNvSpPr/>
            <p:nvPr/>
          </p:nvSpPr>
          <p:spPr>
            <a:xfrm>
              <a:off x="2959552" y="4972049"/>
              <a:ext cx="781219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35286" y="4128399"/>
            <a:ext cx="2604407" cy="1521306"/>
            <a:chOff x="4735286" y="4128399"/>
            <a:chExt cx="2604407" cy="1521306"/>
          </a:xfrm>
        </p:grpSpPr>
        <p:sp>
          <p:nvSpPr>
            <p:cNvPr id="16" name="Rounded Rectangle 15"/>
            <p:cNvSpPr/>
            <p:nvPr/>
          </p:nvSpPr>
          <p:spPr>
            <a:xfrm>
              <a:off x="4735286" y="4128399"/>
              <a:ext cx="2604407" cy="1521306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Worker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898572" y="4521656"/>
              <a:ext cx="2277835" cy="1053193"/>
            </a:xfrm>
            <a:prstGeom prst="roundRect">
              <a:avLst/>
            </a:prstGeom>
            <a:solidFill>
              <a:schemeClr val="accent2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Executor</a:t>
              </a:r>
            </a:p>
          </p:txBody>
        </p:sp>
        <p:sp>
          <p:nvSpPr>
            <p:cNvPr id="26" name="Can 25"/>
            <p:cNvSpPr/>
            <p:nvPr/>
          </p:nvSpPr>
          <p:spPr>
            <a:xfrm>
              <a:off x="4999093" y="4972049"/>
              <a:ext cx="601608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5736685" y="4972049"/>
              <a:ext cx="601608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28" name="Can 27"/>
            <p:cNvSpPr/>
            <p:nvPr/>
          </p:nvSpPr>
          <p:spPr>
            <a:xfrm>
              <a:off x="6490693" y="4972049"/>
              <a:ext cx="601608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965621" y="4128399"/>
            <a:ext cx="2604407" cy="1521306"/>
            <a:chOff x="7965621" y="4128399"/>
            <a:chExt cx="2604407" cy="1521306"/>
          </a:xfrm>
        </p:grpSpPr>
        <p:sp>
          <p:nvSpPr>
            <p:cNvPr id="15" name="Rounded Rectangle 14"/>
            <p:cNvSpPr/>
            <p:nvPr/>
          </p:nvSpPr>
          <p:spPr>
            <a:xfrm>
              <a:off x="7965621" y="4128399"/>
              <a:ext cx="2604407" cy="1521306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Worker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128906" y="4521655"/>
              <a:ext cx="2277835" cy="1053193"/>
            </a:xfrm>
            <a:prstGeom prst="roundRect">
              <a:avLst/>
            </a:prstGeom>
            <a:solidFill>
              <a:schemeClr val="accent2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Executor</a:t>
              </a:r>
            </a:p>
          </p:txBody>
        </p:sp>
        <p:sp>
          <p:nvSpPr>
            <p:cNvPr id="31" name="Can 30"/>
            <p:cNvSpPr/>
            <p:nvPr/>
          </p:nvSpPr>
          <p:spPr>
            <a:xfrm>
              <a:off x="8400876" y="4996476"/>
              <a:ext cx="781219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Can 31"/>
            <p:cNvSpPr/>
            <p:nvPr/>
          </p:nvSpPr>
          <p:spPr>
            <a:xfrm>
              <a:off x="9324971" y="4996476"/>
              <a:ext cx="781219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stCxn id="10" idx="2"/>
            <a:endCxn id="14" idx="0"/>
          </p:cNvCxnSpPr>
          <p:nvPr/>
        </p:nvCxnSpPr>
        <p:spPr>
          <a:xfrm flipH="1">
            <a:off x="2902405" y="2743200"/>
            <a:ext cx="3135085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6" idx="0"/>
          </p:cNvCxnSpPr>
          <p:nvPr/>
        </p:nvCxnSpPr>
        <p:spPr>
          <a:xfrm>
            <a:off x="6037490" y="2743200"/>
            <a:ext cx="0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>
            <a:off x="6037490" y="2743200"/>
            <a:ext cx="3230335" cy="138519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078 -0.3305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652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2.29167E-6 -0.3333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-0.00157 -0.3347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Pluralsight\apache-spark-fundamentals\apache-spark-fundamentals-m2-spark-core\mysq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14" y="4668146"/>
            <a:ext cx="932702" cy="131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590675" y="1854617"/>
            <a:ext cx="2604407" cy="1521307"/>
            <a:chOff x="1600201" y="4128399"/>
            <a:chExt cx="2604407" cy="1521307"/>
          </a:xfrm>
        </p:grpSpPr>
        <p:sp>
          <p:nvSpPr>
            <p:cNvPr id="33" name="Rounded Rectangle 32"/>
            <p:cNvSpPr/>
            <p:nvPr/>
          </p:nvSpPr>
          <p:spPr>
            <a:xfrm>
              <a:off x="1600201" y="4128399"/>
              <a:ext cx="2604407" cy="1521307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Worker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763487" y="4521659"/>
              <a:ext cx="2277835" cy="1053193"/>
            </a:xfrm>
            <a:prstGeom prst="roundRect">
              <a:avLst/>
            </a:prstGeom>
            <a:solidFill>
              <a:schemeClr val="accent2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Executor</a:t>
              </a:r>
            </a:p>
          </p:txBody>
        </p:sp>
        <p:sp>
          <p:nvSpPr>
            <p:cNvPr id="35" name="Can 34"/>
            <p:cNvSpPr/>
            <p:nvPr/>
          </p:nvSpPr>
          <p:spPr>
            <a:xfrm>
              <a:off x="2035457" y="4972049"/>
              <a:ext cx="781219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36" name="Can 35"/>
            <p:cNvSpPr/>
            <p:nvPr/>
          </p:nvSpPr>
          <p:spPr>
            <a:xfrm>
              <a:off x="2959552" y="4972049"/>
              <a:ext cx="781219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735285" y="1835567"/>
            <a:ext cx="2604407" cy="1521306"/>
            <a:chOff x="4735286" y="4128399"/>
            <a:chExt cx="2604407" cy="1521306"/>
          </a:xfrm>
        </p:grpSpPr>
        <p:sp>
          <p:nvSpPr>
            <p:cNvPr id="38" name="Rounded Rectangle 37"/>
            <p:cNvSpPr/>
            <p:nvPr/>
          </p:nvSpPr>
          <p:spPr>
            <a:xfrm>
              <a:off x="4735286" y="4128399"/>
              <a:ext cx="2604407" cy="1521306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Worker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898572" y="4521656"/>
              <a:ext cx="2277835" cy="1053193"/>
            </a:xfrm>
            <a:prstGeom prst="roundRect">
              <a:avLst/>
            </a:prstGeom>
            <a:solidFill>
              <a:schemeClr val="accent2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Executor</a:t>
              </a:r>
            </a:p>
          </p:txBody>
        </p:sp>
        <p:sp>
          <p:nvSpPr>
            <p:cNvPr id="40" name="Can 39"/>
            <p:cNvSpPr/>
            <p:nvPr/>
          </p:nvSpPr>
          <p:spPr>
            <a:xfrm>
              <a:off x="4999093" y="4972049"/>
              <a:ext cx="601608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41" name="Can 40"/>
            <p:cNvSpPr/>
            <p:nvPr/>
          </p:nvSpPr>
          <p:spPr>
            <a:xfrm>
              <a:off x="5736685" y="4972049"/>
              <a:ext cx="601608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42" name="Can 41"/>
            <p:cNvSpPr/>
            <p:nvPr/>
          </p:nvSpPr>
          <p:spPr>
            <a:xfrm>
              <a:off x="6490693" y="4972049"/>
              <a:ext cx="601608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946567" y="1826043"/>
            <a:ext cx="2604407" cy="1521306"/>
            <a:chOff x="7965621" y="4128399"/>
            <a:chExt cx="2604407" cy="1521306"/>
          </a:xfrm>
        </p:grpSpPr>
        <p:sp>
          <p:nvSpPr>
            <p:cNvPr id="44" name="Rounded Rectangle 43"/>
            <p:cNvSpPr/>
            <p:nvPr/>
          </p:nvSpPr>
          <p:spPr>
            <a:xfrm>
              <a:off x="7965621" y="4128399"/>
              <a:ext cx="2604407" cy="1521306"/>
            </a:xfrm>
            <a:prstGeom prst="roundRect">
              <a:avLst/>
            </a:prstGeom>
            <a:solidFill>
              <a:schemeClr val="accent1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Worker</a:t>
              </a: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128906" y="4521655"/>
              <a:ext cx="2277835" cy="1053193"/>
            </a:xfrm>
            <a:prstGeom prst="roundRect">
              <a:avLst/>
            </a:prstGeom>
            <a:solidFill>
              <a:schemeClr val="accent2"/>
            </a:solidFill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Executor</a:t>
              </a:r>
            </a:p>
          </p:txBody>
        </p:sp>
        <p:sp>
          <p:nvSpPr>
            <p:cNvPr id="46" name="Can 45"/>
            <p:cNvSpPr/>
            <p:nvPr/>
          </p:nvSpPr>
          <p:spPr>
            <a:xfrm>
              <a:off x="8400876" y="4996476"/>
              <a:ext cx="781219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47" name="Can 46"/>
            <p:cNvSpPr/>
            <p:nvPr/>
          </p:nvSpPr>
          <p:spPr>
            <a:xfrm>
              <a:off x="9324971" y="4996476"/>
              <a:ext cx="781219" cy="474830"/>
            </a:xfrm>
            <a:prstGeom prst="can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1615425" y="3975998"/>
            <a:ext cx="8969827" cy="2009775"/>
          </a:xfrm>
          <a:prstGeom prst="roundRect">
            <a:avLst/>
          </a:prstGeom>
          <a:noFill/>
          <a:ln w="571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C:\Pluralsight\apache-spark-fundamentals\apache-spark-fundamentals-m2-spark-core\cassandr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356" y="4510018"/>
            <a:ext cx="1324943" cy="132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Pluralsight\apache-spark-fundamentals\apache-spark-fundamentals-m2-spark-core\mon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592" y="4036967"/>
            <a:ext cx="245203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849472" y="4964366"/>
            <a:ext cx="3162300" cy="1021407"/>
            <a:chOff x="4576175" y="4926910"/>
            <a:chExt cx="3162300" cy="1021407"/>
          </a:xfrm>
        </p:grpSpPr>
        <p:pic>
          <p:nvPicPr>
            <p:cNvPr id="2053" name="Picture 5" descr="C:\Pluralsight\apache-spark-fundamentals\Hadoop_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175" y="4926910"/>
              <a:ext cx="3162300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04090" y="5486652"/>
              <a:ext cx="11913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n w="19050">
                    <a:solidFill>
                      <a:srgbClr val="080300"/>
                    </a:solidFill>
                  </a:ln>
                  <a:solidFill>
                    <a:srgbClr val="FFFF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Gill Sans Ultra Bold" panose="020B0A02020104020203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HDFS</a:t>
              </a:r>
              <a:endParaRPr lang="en-US" sz="2400" i="1" dirty="0">
                <a:ln w="19050">
                  <a:solidFill>
                    <a:srgbClr val="080300"/>
                  </a:solidFill>
                </a:ln>
                <a:solidFill>
                  <a:srgbClr val="FFFF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Gill Sans Ultra Bold" panose="020B0A02020104020203" pitchFamily="34" charset="0"/>
                <a:ea typeface="DejaVu Sans" panose="020B0603030804020204" pitchFamily="34" charset="0"/>
                <a:cs typeface="DejaVu Sans" panose="020B0603030804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371509" y="4161734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80300"/>
                </a:solidFill>
                <a:latin typeface="Gill Sans MT Condensed" panose="020B0506020104020203" pitchFamily="34" charset="0"/>
                <a:cs typeface="Arabic Typesetting" panose="03020402040406030203" pitchFamily="66" charset="-78"/>
              </a:rPr>
              <a:t>AMAZON</a:t>
            </a:r>
            <a:r>
              <a:rPr lang="en-US" dirty="0" smtClean="0">
                <a:solidFill>
                  <a:srgbClr val="080300"/>
                </a:solidFill>
              </a:rPr>
              <a:t> </a:t>
            </a:r>
            <a:r>
              <a:rPr lang="en-US" sz="2400" b="1" dirty="0" smtClean="0">
                <a:solidFill>
                  <a:srgbClr val="080300"/>
                </a:solidFill>
                <a:latin typeface="Gill Sans MT Condensed" panose="020B0506020104020203" pitchFamily="34" charset="0"/>
                <a:cs typeface="Arabic Typesetting" panose="03020402040406030203" pitchFamily="66" charset="-78"/>
              </a:rPr>
              <a:t>REDSHIFT</a:t>
            </a:r>
            <a:endParaRPr lang="en-US" sz="2400" b="1" dirty="0">
              <a:solidFill>
                <a:srgbClr val="080300"/>
              </a:solidFill>
              <a:latin typeface="Gill Sans MT Condensed" panose="020B0506020104020203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42865" y="4497641"/>
            <a:ext cx="849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0300"/>
                </a:solidFill>
              </a:rPr>
              <a:t>.....</a:t>
            </a:r>
            <a:endParaRPr lang="en-US" sz="4000" b="1" dirty="0">
              <a:solidFill>
                <a:srgbClr val="080300"/>
              </a:solidFill>
            </a:endParaRPr>
          </a:p>
        </p:txBody>
      </p:sp>
      <p:cxnSp>
        <p:nvCxnSpPr>
          <p:cNvPr id="49" name="Straight Arrow Connector 48"/>
          <p:cNvCxnSpPr>
            <a:stCxn id="35" idx="3"/>
          </p:cNvCxnSpPr>
          <p:nvPr/>
        </p:nvCxnSpPr>
        <p:spPr>
          <a:xfrm flipH="1">
            <a:off x="2416540" y="3173097"/>
            <a:ext cx="1" cy="802901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6" idx="3"/>
          </p:cNvCxnSpPr>
          <p:nvPr/>
        </p:nvCxnSpPr>
        <p:spPr>
          <a:xfrm>
            <a:off x="3340636" y="3173097"/>
            <a:ext cx="0" cy="802901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91496" y="3173097"/>
            <a:ext cx="1" cy="802901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1" idx="3"/>
          </p:cNvCxnSpPr>
          <p:nvPr/>
        </p:nvCxnSpPr>
        <p:spPr>
          <a:xfrm>
            <a:off x="6037488" y="3154047"/>
            <a:ext cx="1" cy="802901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0" idx="3"/>
          </p:cNvCxnSpPr>
          <p:nvPr/>
        </p:nvCxnSpPr>
        <p:spPr>
          <a:xfrm>
            <a:off x="5299896" y="3154047"/>
            <a:ext cx="0" cy="821951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9696526" y="3168949"/>
            <a:ext cx="1" cy="802901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8842863" y="3173097"/>
            <a:ext cx="1" cy="802901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7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saveAsObjectFile</a:t>
            </a:r>
            <a:r>
              <a:rPr lang="en-US" dirty="0" smtClean="0"/>
              <a:t>(path)</a:t>
            </a:r>
          </a:p>
          <a:p>
            <a:r>
              <a:rPr lang="en-US" dirty="0" err="1" smtClean="0"/>
              <a:t>saveAsTextFile</a:t>
            </a:r>
            <a:r>
              <a:rPr lang="en-US" dirty="0" smtClean="0"/>
              <a:t>(path)</a:t>
            </a:r>
          </a:p>
          <a:p>
            <a:r>
              <a:rPr lang="en-US"/>
              <a:t>External </a:t>
            </a:r>
            <a:r>
              <a:rPr lang="en-US" smtClean="0"/>
              <a:t>connector</a:t>
            </a:r>
            <a:endParaRPr lang="en-US" dirty="0" smtClean="0"/>
          </a:p>
          <a:p>
            <a:r>
              <a:rPr lang="en-US" dirty="0" err="1" smtClean="0"/>
              <a:t>foreach</a:t>
            </a:r>
            <a:r>
              <a:rPr lang="en-US" dirty="0" smtClean="0"/>
              <a:t>(T =&gt; Unit)</a:t>
            </a:r>
            <a:endParaRPr lang="en-US" dirty="0"/>
          </a:p>
          <a:p>
            <a:pPr lvl="1"/>
            <a:r>
              <a:rPr lang="en-US" dirty="0" err="1" smtClean="0"/>
              <a:t>foreachPartition</a:t>
            </a:r>
            <a:r>
              <a:rPr lang="en-US" dirty="0" smtClean="0"/>
              <a:t>(Iterator[T] =&gt; Unit)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6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learn to </a:t>
            </a:r>
            <a:r>
              <a:rPr lang="en-US" dirty="0" err="1" smtClean="0"/>
              <a:t>s</a:t>
            </a:r>
            <a:r>
              <a:rPr lang="en-US" sz="4800" dirty="0" err="1" smtClean="0">
                <a:solidFill>
                  <a:srgbClr val="000000"/>
                </a:solidFill>
              </a:rPr>
              <a:t>IMPLICIT</a:t>
            </a:r>
            <a:r>
              <a:rPr lang="en-US" dirty="0" err="1" smtClean="0"/>
              <a:t>fy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8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</a:t>
            </a:r>
            <a:r>
              <a:rPr lang="en-US" dirty="0" err="1"/>
              <a:t>I</a:t>
            </a:r>
            <a:r>
              <a:rPr lang="en-US" dirty="0" err="1" smtClean="0"/>
              <a:t>mplicits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099" y="1381124"/>
            <a:ext cx="1174456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dirty="0" err="1" smtClean="0"/>
              <a:t>doubleRDDToDoubleRDDFunctions</a:t>
            </a:r>
            <a:r>
              <a:rPr lang="en-US" sz="2400" dirty="0" smtClean="0"/>
              <a:t>(</a:t>
            </a:r>
            <a:r>
              <a:rPr lang="en-US" sz="2400" dirty="0" err="1" smtClean="0"/>
              <a:t>rdd</a:t>
            </a:r>
            <a:r>
              <a:rPr lang="en-US" sz="2400" dirty="0" smtClean="0"/>
              <a:t>: RDD[Double]): </a:t>
            </a:r>
            <a:r>
              <a:rPr lang="en-US" sz="2400" dirty="0" err="1" smtClean="0"/>
              <a:t>DoubleRDDFunctions</a:t>
            </a:r>
            <a:endParaRPr lang="en-US" sz="2400" dirty="0" smtClean="0"/>
          </a:p>
          <a:p>
            <a:pPr algn="ctr">
              <a:lnSpc>
                <a:spcPct val="200000"/>
              </a:lnSpc>
            </a:pPr>
            <a:r>
              <a:rPr lang="en-US" sz="2400" b="1" dirty="0" err="1" smtClean="0"/>
              <a:t>numericRDDToDoubleRDDFunctions</a:t>
            </a:r>
            <a:r>
              <a:rPr lang="en-US" sz="2400" dirty="0" smtClean="0"/>
              <a:t>[T](</a:t>
            </a:r>
            <a:r>
              <a:rPr lang="en-US" sz="2400" dirty="0" err="1" smtClean="0"/>
              <a:t>rdd</a:t>
            </a:r>
            <a:r>
              <a:rPr lang="en-US" sz="2400" dirty="0" smtClean="0"/>
              <a:t>: RDD[T]): </a:t>
            </a:r>
            <a:r>
              <a:rPr lang="en-US" sz="2400" dirty="0" err="1" smtClean="0"/>
              <a:t>DoubleRDDFunctions</a:t>
            </a:r>
            <a:endParaRPr lang="en-US" sz="2400" dirty="0" smtClean="0"/>
          </a:p>
          <a:p>
            <a:pPr algn="ctr">
              <a:lnSpc>
                <a:spcPct val="200000"/>
              </a:lnSpc>
            </a:pPr>
            <a:r>
              <a:rPr lang="en-US" sz="2400" b="1" dirty="0" err="1" smtClean="0"/>
              <a:t>rddToAsyncRDDActions</a:t>
            </a:r>
            <a:r>
              <a:rPr lang="en-US" sz="2400" dirty="0" smtClean="0"/>
              <a:t>[T](</a:t>
            </a:r>
            <a:r>
              <a:rPr lang="en-US" sz="2400" dirty="0" err="1" smtClean="0"/>
              <a:t>rdd</a:t>
            </a:r>
            <a:r>
              <a:rPr lang="en-US" sz="2400" dirty="0" smtClean="0"/>
              <a:t>: RDD[T]): </a:t>
            </a:r>
            <a:r>
              <a:rPr lang="en-US" sz="2400" dirty="0" err="1" smtClean="0"/>
              <a:t>AsyncRDDActions</a:t>
            </a:r>
            <a:r>
              <a:rPr lang="en-US" sz="2400" dirty="0" smtClean="0"/>
              <a:t>[T]</a:t>
            </a:r>
          </a:p>
          <a:p>
            <a:pPr algn="ctr">
              <a:lnSpc>
                <a:spcPct val="200000"/>
              </a:lnSpc>
            </a:pPr>
            <a:r>
              <a:rPr lang="en-US" sz="2400" b="1" dirty="0" err="1" smtClean="0"/>
              <a:t>rddToOrderedRDDFunctions</a:t>
            </a:r>
            <a:r>
              <a:rPr lang="en-US" sz="2400" dirty="0" smtClean="0"/>
              <a:t>[K,V](</a:t>
            </a:r>
            <a:r>
              <a:rPr lang="en-US" sz="2400" dirty="0" err="1" smtClean="0"/>
              <a:t>rdd</a:t>
            </a:r>
            <a:r>
              <a:rPr lang="en-US" sz="2400" dirty="0" smtClean="0"/>
              <a:t>: RDD[(K,V)]): </a:t>
            </a:r>
            <a:r>
              <a:rPr lang="en-US" sz="2400" dirty="0" err="1" smtClean="0"/>
              <a:t>OrderedRDDFunctions</a:t>
            </a:r>
            <a:endParaRPr lang="en-US" sz="2400" dirty="0" smtClean="0"/>
          </a:p>
          <a:p>
            <a:pPr algn="ctr">
              <a:lnSpc>
                <a:spcPct val="200000"/>
              </a:lnSpc>
            </a:pPr>
            <a:r>
              <a:rPr lang="en-US" sz="2400" b="1" dirty="0" err="1" smtClean="0"/>
              <a:t>rddToPairRDDFunctions</a:t>
            </a:r>
            <a:r>
              <a:rPr lang="en-US" sz="2400" dirty="0" smtClean="0"/>
              <a:t>[K,V](</a:t>
            </a:r>
            <a:r>
              <a:rPr lang="en-US" sz="2400" dirty="0" err="1" smtClean="0"/>
              <a:t>rdd</a:t>
            </a:r>
            <a:r>
              <a:rPr lang="en-US" sz="2400" dirty="0" smtClean="0"/>
              <a:t>: RDD[(K,V)]): </a:t>
            </a:r>
            <a:r>
              <a:rPr lang="en-US" sz="2400" dirty="0" err="1" smtClean="0"/>
              <a:t>PairRDDFunctions</a:t>
            </a:r>
            <a:r>
              <a:rPr lang="en-US" sz="2400" dirty="0" smtClean="0"/>
              <a:t>[K,V]</a:t>
            </a:r>
          </a:p>
          <a:p>
            <a:pPr algn="ctr">
              <a:lnSpc>
                <a:spcPct val="200000"/>
              </a:lnSpc>
            </a:pPr>
            <a:r>
              <a:rPr lang="en-US" sz="2400" b="1" dirty="0" err="1" smtClean="0"/>
              <a:t>rddToSequenceFileRDDFunctions</a:t>
            </a:r>
            <a:r>
              <a:rPr lang="en-US" sz="2400" dirty="0" smtClean="0"/>
              <a:t>[K,V](</a:t>
            </a:r>
            <a:r>
              <a:rPr lang="en-US" sz="2400" dirty="0" err="1" smtClean="0"/>
              <a:t>rdd</a:t>
            </a:r>
            <a:r>
              <a:rPr lang="en-US" sz="2400" dirty="0" smtClean="0"/>
              <a:t>: RDD[(K,V)]): </a:t>
            </a:r>
            <a:r>
              <a:rPr lang="en-US" sz="2400" dirty="0" err="1" smtClean="0"/>
              <a:t>SequenceFileRDDFunctions</a:t>
            </a:r>
            <a:r>
              <a:rPr lang="en-US" sz="2400" dirty="0" smtClean="0"/>
              <a:t>[K,V]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5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/>
          <p:cNvCxnSpPr>
            <a:stCxn id="9" idx="2"/>
            <a:endCxn id="16" idx="0"/>
          </p:cNvCxnSpPr>
          <p:nvPr/>
        </p:nvCxnSpPr>
        <p:spPr>
          <a:xfrm>
            <a:off x="6037490" y="2865637"/>
            <a:ext cx="0" cy="126276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2"/>
            <a:endCxn id="15" idx="0"/>
          </p:cNvCxnSpPr>
          <p:nvPr/>
        </p:nvCxnSpPr>
        <p:spPr>
          <a:xfrm>
            <a:off x="6037490" y="2865637"/>
            <a:ext cx="3230336" cy="126276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4" idx="0"/>
          </p:cNvCxnSpPr>
          <p:nvPr/>
        </p:nvCxnSpPr>
        <p:spPr>
          <a:xfrm flipH="1">
            <a:off x="2902405" y="2865637"/>
            <a:ext cx="3135085" cy="126276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Mechanics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35286" y="2481915"/>
            <a:ext cx="2604407" cy="38372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Driver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00201" y="4128400"/>
            <a:ext cx="2604407" cy="38372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965622" y="4128400"/>
            <a:ext cx="2604407" cy="38372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35286" y="4128400"/>
            <a:ext cx="2604407" cy="38372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</p:spTree>
    <p:extLst>
      <p:ext uri="{BB962C8B-B14F-4D97-AF65-F5344CB8AC3E}">
        <p14:creationId xmlns:p14="http://schemas.microsoft.com/office/powerpoint/2010/main" val="18871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</a:t>
            </a:r>
            <a:r>
              <a:rPr lang="en-US" dirty="0" err="1"/>
              <a:t>I</a:t>
            </a:r>
            <a:r>
              <a:rPr lang="en-US" dirty="0" err="1" smtClean="0"/>
              <a:t>mplicits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0050" y="1381124"/>
            <a:ext cx="1144666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doubleRDDToDoubleRDDFunctions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(</a:t>
            </a: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rdd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: RDD[Double]): </a:t>
            </a: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DoubleRDDFunctions</a:t>
            </a:r>
            <a:endParaRPr lang="en-US" sz="2400" dirty="0" smtClean="0">
              <a:solidFill>
                <a:schemeClr val="bg2">
                  <a:lumMod val="8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numericRDDToDoubleRDDFunctions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[T](</a:t>
            </a: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rdd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: RDD[T]): </a:t>
            </a: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DoubleRDDFunctions</a:t>
            </a:r>
            <a:endParaRPr lang="en-US" sz="2400" dirty="0" smtClean="0">
              <a:solidFill>
                <a:schemeClr val="bg2">
                  <a:lumMod val="8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rddToAsyncRDDActions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[T](</a:t>
            </a: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rdd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: RDD[T]): </a:t>
            </a: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AsyncRDDActions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[T]</a:t>
            </a:r>
          </a:p>
          <a:p>
            <a:pPr algn="ctr">
              <a:lnSpc>
                <a:spcPct val="200000"/>
              </a:lnSpc>
            </a:pP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rddToOrderedRDDFunctions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[K,V](</a:t>
            </a: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rdd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: RDD[(K,V)]): </a:t>
            </a: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OrderedRDDFunctions</a:t>
            </a:r>
            <a:endParaRPr lang="en-US" sz="2400" dirty="0" smtClean="0">
              <a:solidFill>
                <a:schemeClr val="bg2">
                  <a:lumMod val="8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sz="2400" b="1" dirty="0" err="1" smtClean="0"/>
              <a:t>rddToPairRDDFunctions</a:t>
            </a:r>
            <a:r>
              <a:rPr lang="en-US" sz="2400" dirty="0" smtClean="0"/>
              <a:t>[K,V](</a:t>
            </a:r>
            <a:r>
              <a:rPr lang="en-US" sz="2400" dirty="0" err="1" smtClean="0"/>
              <a:t>rdd</a:t>
            </a:r>
            <a:r>
              <a:rPr lang="en-US" sz="2400" dirty="0" smtClean="0"/>
              <a:t>: RDD[(K,V)]): </a:t>
            </a:r>
            <a:r>
              <a:rPr lang="en-US" sz="2400" dirty="0" err="1" smtClean="0"/>
              <a:t>PairRDDFunctions</a:t>
            </a:r>
            <a:r>
              <a:rPr lang="en-US" sz="2400" dirty="0" smtClean="0"/>
              <a:t>[K,V]</a:t>
            </a:r>
          </a:p>
          <a:p>
            <a:pPr algn="ctr">
              <a:lnSpc>
                <a:spcPct val="200000"/>
              </a:lnSpc>
            </a:pP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rddToSequenceFileRDDFunctions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[K,V](</a:t>
            </a: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rdd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: RDD[(K,V)]): </a:t>
            </a:r>
            <a:r>
              <a:rPr lang="en-US" sz="2400" dirty="0" err="1" smtClean="0">
                <a:solidFill>
                  <a:schemeClr val="bg2">
                    <a:lumMod val="85000"/>
                  </a:schemeClr>
                </a:solidFill>
              </a:rPr>
              <a:t>SequenceFileRDDFunctions</a:t>
            </a:r>
            <a:r>
              <a:rPr lang="en-US" sz="2400" dirty="0" smtClean="0">
                <a:solidFill>
                  <a:schemeClr val="bg2">
                    <a:lumMod val="85000"/>
                  </a:schemeClr>
                </a:solidFill>
              </a:rPr>
              <a:t>[K,V]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38300" y="4610100"/>
            <a:ext cx="3276600" cy="400050"/>
          </a:xfrm>
          <a:prstGeom prst="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14973" y="4610100"/>
            <a:ext cx="2076452" cy="400050"/>
          </a:xfrm>
          <a:prstGeom prst="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15249" y="4610100"/>
            <a:ext cx="2886075" cy="400050"/>
          </a:xfrm>
          <a:prstGeom prst="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3193257" y="1485901"/>
            <a:ext cx="5795963" cy="666750"/>
            <a:chOff x="2395538" y="1485901"/>
            <a:chExt cx="7400925" cy="666750"/>
          </a:xfrm>
        </p:grpSpPr>
        <p:grpSp>
          <p:nvGrpSpPr>
            <p:cNvPr id="15" name="Group 14"/>
            <p:cNvGrpSpPr/>
            <p:nvPr/>
          </p:nvGrpSpPr>
          <p:grpSpPr>
            <a:xfrm>
              <a:off x="2395538" y="1485901"/>
              <a:ext cx="7400925" cy="666750"/>
              <a:chOff x="2395538" y="1485901"/>
              <a:chExt cx="7400925" cy="66675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395538" y="1485901"/>
                <a:ext cx="7400925" cy="666750"/>
              </a:xfrm>
              <a:prstGeom prst="rect">
                <a:avLst/>
              </a:prstGeom>
              <a:no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cxnSp>
            <p:nvCxnSpPr>
              <p:cNvPr id="12" name="Straight Connector 11"/>
              <p:cNvCxnSpPr>
                <a:stCxn id="10" idx="0"/>
                <a:endCxn id="10" idx="2"/>
              </p:cNvCxnSpPr>
              <p:nvPr/>
            </p:nvCxnSpPr>
            <p:spPr>
              <a:xfrm>
                <a:off x="6096001" y="1485901"/>
                <a:ext cx="0" cy="666750"/>
              </a:xfrm>
              <a:prstGeom prst="line">
                <a:avLst/>
              </a:prstGeom>
              <a:ln w="38100">
                <a:solidFill>
                  <a:srgbClr val="0803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4000501" y="1557666"/>
              <a:ext cx="5162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41489" y="1557666"/>
              <a:ext cx="10340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One</a:t>
              </a:r>
              <a:endParaRPr lang="en-US" sz="28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193257" y="2152652"/>
            <a:ext cx="5795963" cy="666750"/>
            <a:chOff x="2395538" y="2152652"/>
            <a:chExt cx="7400925" cy="666750"/>
          </a:xfrm>
        </p:grpSpPr>
        <p:grpSp>
          <p:nvGrpSpPr>
            <p:cNvPr id="19" name="Group 18"/>
            <p:cNvGrpSpPr/>
            <p:nvPr/>
          </p:nvGrpSpPr>
          <p:grpSpPr>
            <a:xfrm>
              <a:off x="2395538" y="2152652"/>
              <a:ext cx="7400925" cy="666750"/>
              <a:chOff x="2395538" y="1485901"/>
              <a:chExt cx="7400925" cy="66675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395538" y="1485901"/>
                <a:ext cx="7400925" cy="666750"/>
              </a:xfrm>
              <a:prstGeom prst="rect">
                <a:avLst/>
              </a:prstGeom>
              <a:no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cxnSp>
            <p:nvCxnSpPr>
              <p:cNvPr id="21" name="Straight Connector 20"/>
              <p:cNvCxnSpPr>
                <a:stCxn id="20" idx="0"/>
                <a:endCxn id="20" idx="2"/>
              </p:cNvCxnSpPr>
              <p:nvPr/>
            </p:nvCxnSpPr>
            <p:spPr>
              <a:xfrm>
                <a:off x="6096001" y="1485901"/>
                <a:ext cx="0" cy="666750"/>
              </a:xfrm>
              <a:prstGeom prst="line">
                <a:avLst/>
              </a:prstGeom>
              <a:ln w="38100">
                <a:solidFill>
                  <a:srgbClr val="0803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4001257" y="2224417"/>
              <a:ext cx="5162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46723" y="2224417"/>
              <a:ext cx="1531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One(1)</a:t>
              </a:r>
              <a:endParaRPr lang="en-US" sz="28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193257" y="2819402"/>
            <a:ext cx="5795963" cy="666750"/>
            <a:chOff x="2405062" y="2819402"/>
            <a:chExt cx="7388784" cy="666750"/>
          </a:xfrm>
        </p:grpSpPr>
        <p:grpSp>
          <p:nvGrpSpPr>
            <p:cNvPr id="22" name="Group 21"/>
            <p:cNvGrpSpPr/>
            <p:nvPr/>
          </p:nvGrpSpPr>
          <p:grpSpPr>
            <a:xfrm>
              <a:off x="2405062" y="2819402"/>
              <a:ext cx="7388784" cy="666750"/>
              <a:chOff x="2395538" y="1485901"/>
              <a:chExt cx="7388784" cy="66675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395538" y="1485901"/>
                <a:ext cx="7388784" cy="666750"/>
              </a:xfrm>
              <a:prstGeom prst="rect">
                <a:avLst/>
              </a:prstGeom>
              <a:no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6098619" y="1485901"/>
                <a:ext cx="0" cy="666750"/>
              </a:xfrm>
              <a:prstGeom prst="line">
                <a:avLst/>
              </a:prstGeom>
              <a:ln w="38100">
                <a:solidFill>
                  <a:srgbClr val="0803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4001256" y="2891167"/>
              <a:ext cx="501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30719" y="2891167"/>
              <a:ext cx="13148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Three</a:t>
              </a:r>
              <a:endParaRPr lang="en-US" sz="28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93257" y="3486152"/>
            <a:ext cx="5795963" cy="2000250"/>
            <a:chOff x="3193257" y="3486152"/>
            <a:chExt cx="5795963" cy="2000250"/>
          </a:xfrm>
        </p:grpSpPr>
        <p:grpSp>
          <p:nvGrpSpPr>
            <p:cNvPr id="54" name="Group 53"/>
            <p:cNvGrpSpPr/>
            <p:nvPr/>
          </p:nvGrpSpPr>
          <p:grpSpPr>
            <a:xfrm>
              <a:off x="3194013" y="3486152"/>
              <a:ext cx="5795207" cy="666750"/>
              <a:chOff x="2395538" y="3486152"/>
              <a:chExt cx="7400925" cy="66675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2395538" y="3486152"/>
                <a:ext cx="7400925" cy="666750"/>
                <a:chOff x="2395538" y="1485901"/>
                <a:chExt cx="7400925" cy="66675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2395538" y="1485901"/>
                  <a:ext cx="7400925" cy="666750"/>
                </a:xfrm>
                <a:prstGeom prst="rect">
                  <a:avLst/>
                </a:prstGeom>
                <a:no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096001" y="1485901"/>
                  <a:ext cx="0" cy="666750"/>
                </a:xfrm>
                <a:prstGeom prst="line">
                  <a:avLst/>
                </a:prstGeom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4001257" y="3557917"/>
                <a:ext cx="5408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16607" y="3557917"/>
                <a:ext cx="10977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</a:t>
                </a:r>
                <a:endParaRPr lang="en-US" sz="280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193257" y="4152902"/>
              <a:ext cx="5795963" cy="666750"/>
              <a:chOff x="2395538" y="4152902"/>
              <a:chExt cx="7400925" cy="66675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395538" y="4152902"/>
                <a:ext cx="7400925" cy="666750"/>
                <a:chOff x="2395538" y="1485901"/>
                <a:chExt cx="7400925" cy="666750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2395538" y="1485901"/>
                  <a:ext cx="7400925" cy="666750"/>
                </a:xfrm>
                <a:prstGeom prst="rect">
                  <a:avLst/>
                </a:prstGeom>
                <a:no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6096001" y="1485901"/>
                  <a:ext cx="0" cy="666750"/>
                </a:xfrm>
                <a:prstGeom prst="line">
                  <a:avLst/>
                </a:prstGeom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4000501" y="4224667"/>
                <a:ext cx="5407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321841" y="4224667"/>
                <a:ext cx="15950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Four(1)</a:t>
                </a:r>
                <a:endParaRPr lang="en-US" sz="2800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193257" y="4819652"/>
              <a:ext cx="5795963" cy="666750"/>
              <a:chOff x="2405062" y="4819652"/>
              <a:chExt cx="7388784" cy="66675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405062" y="4819652"/>
                <a:ext cx="7388784" cy="666750"/>
                <a:chOff x="2395538" y="1485901"/>
                <a:chExt cx="7388784" cy="666750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2395538" y="1485901"/>
                  <a:ext cx="7388784" cy="666750"/>
                </a:xfrm>
                <a:prstGeom prst="rect">
                  <a:avLst/>
                </a:prstGeom>
                <a:no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40" name="Straight Connector 39"/>
                <p:cNvCxnSpPr>
                  <a:stCxn id="39" idx="0"/>
                  <a:endCxn id="39" idx="2"/>
                </p:cNvCxnSpPr>
                <p:nvPr/>
              </p:nvCxnSpPr>
              <p:spPr>
                <a:xfrm>
                  <a:off x="6089931" y="1485901"/>
                  <a:ext cx="0" cy="666750"/>
                </a:xfrm>
                <a:prstGeom prst="line">
                  <a:avLst/>
                </a:prstGeom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/>
              <p:cNvSpPr txBox="1"/>
              <p:nvPr/>
            </p:nvSpPr>
            <p:spPr>
              <a:xfrm>
                <a:off x="4001256" y="4891417"/>
                <a:ext cx="5399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321843" y="4891417"/>
                <a:ext cx="15924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Four(2)</a:t>
                </a:r>
                <a:endParaRPr lang="en-US" sz="28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193257" y="5486402"/>
            <a:ext cx="5795963" cy="666750"/>
            <a:chOff x="2405062" y="5486402"/>
            <a:chExt cx="7388784" cy="666750"/>
          </a:xfrm>
        </p:grpSpPr>
        <p:grpSp>
          <p:nvGrpSpPr>
            <p:cNvPr id="35" name="Group 34"/>
            <p:cNvGrpSpPr/>
            <p:nvPr/>
          </p:nvGrpSpPr>
          <p:grpSpPr>
            <a:xfrm>
              <a:off x="2405062" y="5486402"/>
              <a:ext cx="7388784" cy="666750"/>
              <a:chOff x="2395538" y="1485901"/>
              <a:chExt cx="7388784" cy="66675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395538" y="1485901"/>
                <a:ext cx="7388784" cy="666750"/>
              </a:xfrm>
              <a:prstGeom prst="rect">
                <a:avLst/>
              </a:prstGeom>
              <a:no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cxnSp>
            <p:nvCxnSpPr>
              <p:cNvPr id="37" name="Straight Connector 36"/>
              <p:cNvCxnSpPr>
                <a:stCxn id="36" idx="0"/>
                <a:endCxn id="36" idx="2"/>
              </p:cNvCxnSpPr>
              <p:nvPr/>
            </p:nvCxnSpPr>
            <p:spPr>
              <a:xfrm>
                <a:off x="6089931" y="1485901"/>
                <a:ext cx="0" cy="666750"/>
              </a:xfrm>
              <a:prstGeom prst="line">
                <a:avLst/>
              </a:prstGeom>
              <a:ln w="38100">
                <a:solidFill>
                  <a:srgbClr val="0803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4000500" y="5558167"/>
              <a:ext cx="531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01129" y="5558167"/>
              <a:ext cx="13902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Seven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56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93257" y="1485901"/>
            <a:ext cx="5795963" cy="2000251"/>
            <a:chOff x="3193257" y="1485901"/>
            <a:chExt cx="5795963" cy="2000251"/>
          </a:xfrm>
          <a:noFill/>
        </p:grpSpPr>
        <p:grpSp>
          <p:nvGrpSpPr>
            <p:cNvPr id="2" name="Group 1"/>
            <p:cNvGrpSpPr/>
            <p:nvPr/>
          </p:nvGrpSpPr>
          <p:grpSpPr>
            <a:xfrm>
              <a:off x="3193257" y="1485901"/>
              <a:ext cx="5795963" cy="1333501"/>
              <a:chOff x="3193257" y="1485901"/>
              <a:chExt cx="5795963" cy="1333501"/>
            </a:xfrm>
            <a:grpFill/>
          </p:grpSpPr>
          <p:grpSp>
            <p:nvGrpSpPr>
              <p:cNvPr id="51" name="Group 50"/>
              <p:cNvGrpSpPr/>
              <p:nvPr/>
            </p:nvGrpSpPr>
            <p:grpSpPr>
              <a:xfrm>
                <a:off x="3193257" y="1485901"/>
                <a:ext cx="5795963" cy="666750"/>
                <a:chOff x="2395538" y="1485901"/>
                <a:chExt cx="7400925" cy="666750"/>
              </a:xfrm>
              <a:grpFill/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2395538" y="1485901"/>
                  <a:ext cx="7400925" cy="666750"/>
                  <a:chOff x="2395538" y="1485901"/>
                  <a:chExt cx="7400925" cy="666750"/>
                </a:xfrm>
                <a:grpFill/>
              </p:grpSpPr>
              <p:sp>
                <p:nvSpPr>
                  <p:cNvPr id="10" name="Rectangle 9"/>
                  <p:cNvSpPr/>
                  <p:nvPr/>
                </p:nvSpPr>
                <p:spPr>
                  <a:xfrm>
                    <a:off x="2395538" y="1485901"/>
                    <a:ext cx="7400925" cy="666750"/>
                  </a:xfrm>
                  <a:prstGeom prst="rect">
                    <a:avLst/>
                  </a:prstGeom>
                  <a:grpFill/>
                  <a:ln w="38100">
                    <a:solidFill>
                      <a:srgbClr val="0803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cxnSp>
                <p:nvCxnSpPr>
                  <p:cNvPr id="12" name="Straight Connector 11"/>
                  <p:cNvCxnSpPr>
                    <a:stCxn id="10" idx="0"/>
                    <a:endCxn id="10" idx="2"/>
                  </p:cNvCxnSpPr>
                  <p:nvPr/>
                </p:nvCxnSpPr>
                <p:spPr>
                  <a:xfrm>
                    <a:off x="6096001" y="1485901"/>
                    <a:ext cx="0" cy="666750"/>
                  </a:xfrm>
                  <a:prstGeom prst="line">
                    <a:avLst/>
                  </a:prstGeom>
                  <a:grpFill/>
                  <a:ln w="38100">
                    <a:solidFill>
                      <a:srgbClr val="080300"/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4000501" y="1557666"/>
                  <a:ext cx="516227" cy="52322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41489" y="1557666"/>
                  <a:ext cx="1034089" cy="52322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One</a:t>
                  </a:r>
                  <a:endParaRPr lang="en-US" sz="2800" dirty="0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3193257" y="2152652"/>
                <a:ext cx="5795963" cy="666750"/>
                <a:chOff x="2395538" y="2152652"/>
                <a:chExt cx="7400925" cy="666750"/>
              </a:xfrm>
              <a:grpFill/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2395538" y="2152652"/>
                  <a:ext cx="7400925" cy="666750"/>
                  <a:chOff x="2395538" y="1485901"/>
                  <a:chExt cx="7400925" cy="666750"/>
                </a:xfrm>
                <a:grpFill/>
              </p:grpSpPr>
              <p:sp>
                <p:nvSpPr>
                  <p:cNvPr id="20" name="Rectangle 19"/>
                  <p:cNvSpPr/>
                  <p:nvPr/>
                </p:nvSpPr>
                <p:spPr>
                  <a:xfrm>
                    <a:off x="2395538" y="1485901"/>
                    <a:ext cx="7400925" cy="666750"/>
                  </a:xfrm>
                  <a:prstGeom prst="rect">
                    <a:avLst/>
                  </a:prstGeom>
                  <a:grpFill/>
                  <a:ln w="38100">
                    <a:solidFill>
                      <a:srgbClr val="0803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cxnSp>
                <p:nvCxnSpPr>
                  <p:cNvPr id="21" name="Straight Connector 20"/>
                  <p:cNvCxnSpPr>
                    <a:stCxn id="20" idx="0"/>
                    <a:endCxn id="20" idx="2"/>
                  </p:cNvCxnSpPr>
                  <p:nvPr/>
                </p:nvCxnSpPr>
                <p:spPr>
                  <a:xfrm>
                    <a:off x="6096001" y="1485901"/>
                    <a:ext cx="0" cy="666750"/>
                  </a:xfrm>
                  <a:prstGeom prst="line">
                    <a:avLst/>
                  </a:prstGeom>
                  <a:grpFill/>
                  <a:ln w="38100">
                    <a:solidFill>
                      <a:srgbClr val="080300"/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/>
                <p:cNvSpPr txBox="1"/>
                <p:nvPr/>
              </p:nvSpPr>
              <p:spPr>
                <a:xfrm>
                  <a:off x="4001257" y="2224417"/>
                  <a:ext cx="516227" cy="52322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346723" y="2224417"/>
                  <a:ext cx="1531484" cy="52322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One(1)</a:t>
                  </a:r>
                  <a:endParaRPr lang="en-US" sz="2800" dirty="0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193257" y="2819402"/>
              <a:ext cx="5795963" cy="666750"/>
              <a:chOff x="2405062" y="2819402"/>
              <a:chExt cx="7388784" cy="666750"/>
            </a:xfrm>
            <a:grpFill/>
          </p:grpSpPr>
          <p:grpSp>
            <p:nvGrpSpPr>
              <p:cNvPr id="22" name="Group 21"/>
              <p:cNvGrpSpPr/>
              <p:nvPr/>
            </p:nvGrpSpPr>
            <p:grpSpPr>
              <a:xfrm>
                <a:off x="2405062" y="2819402"/>
                <a:ext cx="7388784" cy="666750"/>
                <a:chOff x="2395538" y="1485901"/>
                <a:chExt cx="7388784" cy="666750"/>
              </a:xfrm>
              <a:grpFill/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2395538" y="1485901"/>
                  <a:ext cx="7388784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6098619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4001256" y="2891167"/>
                <a:ext cx="501074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C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430719" y="2891167"/>
                <a:ext cx="131481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Three</a:t>
                </a:r>
                <a:endParaRPr lang="en-US" sz="2800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193257" y="3486152"/>
            <a:ext cx="5795963" cy="2000250"/>
            <a:chOff x="3193257" y="3486152"/>
            <a:chExt cx="5795963" cy="2000250"/>
          </a:xfrm>
          <a:noFill/>
        </p:grpSpPr>
        <p:grpSp>
          <p:nvGrpSpPr>
            <p:cNvPr id="54" name="Group 53"/>
            <p:cNvGrpSpPr/>
            <p:nvPr/>
          </p:nvGrpSpPr>
          <p:grpSpPr>
            <a:xfrm>
              <a:off x="3194013" y="3486152"/>
              <a:ext cx="5795207" cy="666750"/>
              <a:chOff x="2395538" y="3486152"/>
              <a:chExt cx="7400925" cy="666750"/>
            </a:xfrm>
            <a:grpFill/>
          </p:grpSpPr>
          <p:grpSp>
            <p:nvGrpSpPr>
              <p:cNvPr id="28" name="Group 27"/>
              <p:cNvGrpSpPr/>
              <p:nvPr/>
            </p:nvGrpSpPr>
            <p:grpSpPr>
              <a:xfrm>
                <a:off x="2395538" y="3486152"/>
                <a:ext cx="7400925" cy="666750"/>
                <a:chOff x="2395538" y="1485901"/>
                <a:chExt cx="7400925" cy="666750"/>
              </a:xfrm>
              <a:grpFill/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2395538" y="1485901"/>
                  <a:ext cx="7400925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09600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4001257" y="3557917"/>
                <a:ext cx="54086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16607" y="3557917"/>
                <a:ext cx="1097768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</a:t>
                </a:r>
                <a:endParaRPr lang="en-US" sz="280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193257" y="4152902"/>
              <a:ext cx="5795963" cy="666750"/>
              <a:chOff x="2395538" y="4152902"/>
              <a:chExt cx="7400925" cy="666750"/>
            </a:xfrm>
            <a:grpFill/>
          </p:grpSpPr>
          <p:grpSp>
            <p:nvGrpSpPr>
              <p:cNvPr id="25" name="Group 24"/>
              <p:cNvGrpSpPr/>
              <p:nvPr/>
            </p:nvGrpSpPr>
            <p:grpSpPr>
              <a:xfrm>
                <a:off x="2395538" y="4152902"/>
                <a:ext cx="7400925" cy="666750"/>
                <a:chOff x="2395538" y="1485901"/>
                <a:chExt cx="7400925" cy="666750"/>
              </a:xfrm>
              <a:grpFill/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2395538" y="1485901"/>
                  <a:ext cx="7400925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609600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4000501" y="4224667"/>
                <a:ext cx="540789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321841" y="4224667"/>
                <a:ext cx="1595021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Four(1)</a:t>
                </a:r>
                <a:endParaRPr lang="en-US" sz="2800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193257" y="4819652"/>
              <a:ext cx="5795963" cy="666750"/>
              <a:chOff x="2405062" y="4819652"/>
              <a:chExt cx="7388784" cy="666750"/>
            </a:xfrm>
            <a:grpFill/>
          </p:grpSpPr>
          <p:grpSp>
            <p:nvGrpSpPr>
              <p:cNvPr id="38" name="Group 37"/>
              <p:cNvGrpSpPr/>
              <p:nvPr/>
            </p:nvGrpSpPr>
            <p:grpSpPr>
              <a:xfrm>
                <a:off x="2405062" y="4819652"/>
                <a:ext cx="7388784" cy="666750"/>
                <a:chOff x="2395538" y="1485901"/>
                <a:chExt cx="7388784" cy="666750"/>
              </a:xfrm>
              <a:grpFill/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2395538" y="1485901"/>
                  <a:ext cx="7388784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40" name="Straight Connector 39"/>
                <p:cNvCxnSpPr>
                  <a:stCxn id="39" idx="0"/>
                  <a:endCxn id="39" idx="2"/>
                </p:cNvCxnSpPr>
                <p:nvPr/>
              </p:nvCxnSpPr>
              <p:spPr>
                <a:xfrm>
                  <a:off x="608993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/>
              <p:cNvSpPr txBox="1"/>
              <p:nvPr/>
            </p:nvSpPr>
            <p:spPr>
              <a:xfrm>
                <a:off x="4001256" y="4891417"/>
                <a:ext cx="539902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321843" y="4891417"/>
                <a:ext cx="1592404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Four(2)</a:t>
                </a:r>
                <a:endParaRPr lang="en-US" sz="28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193257" y="5486402"/>
            <a:ext cx="5795963" cy="666750"/>
            <a:chOff x="2405062" y="5486402"/>
            <a:chExt cx="7388784" cy="666750"/>
          </a:xfrm>
        </p:grpSpPr>
        <p:grpSp>
          <p:nvGrpSpPr>
            <p:cNvPr id="35" name="Group 34"/>
            <p:cNvGrpSpPr/>
            <p:nvPr/>
          </p:nvGrpSpPr>
          <p:grpSpPr>
            <a:xfrm>
              <a:off x="2405062" y="5486402"/>
              <a:ext cx="7388784" cy="666750"/>
              <a:chOff x="2395538" y="1485901"/>
              <a:chExt cx="7388784" cy="66675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395538" y="1485901"/>
                <a:ext cx="7388784" cy="666750"/>
              </a:xfrm>
              <a:prstGeom prst="rect">
                <a:avLst/>
              </a:prstGeom>
              <a:no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cxnSp>
            <p:nvCxnSpPr>
              <p:cNvPr id="37" name="Straight Connector 36"/>
              <p:cNvCxnSpPr>
                <a:stCxn id="36" idx="0"/>
                <a:endCxn id="36" idx="2"/>
              </p:cNvCxnSpPr>
              <p:nvPr/>
            </p:nvCxnSpPr>
            <p:spPr>
              <a:xfrm>
                <a:off x="6089931" y="1485901"/>
                <a:ext cx="0" cy="666750"/>
              </a:xfrm>
              <a:prstGeom prst="line">
                <a:avLst/>
              </a:prstGeom>
              <a:ln w="38100">
                <a:solidFill>
                  <a:srgbClr val="0803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4000500" y="5558167"/>
              <a:ext cx="531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01129" y="5558167"/>
              <a:ext cx="13902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Seven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029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5.55112E-17 L -0.25078 5.55112E-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24922 -0.16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-8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-0.00234 -0.094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37160" y="1485901"/>
            <a:ext cx="5795963" cy="2000251"/>
            <a:chOff x="3193257" y="1485901"/>
            <a:chExt cx="5795963" cy="2000251"/>
          </a:xfrm>
          <a:noFill/>
        </p:grpSpPr>
        <p:grpSp>
          <p:nvGrpSpPr>
            <p:cNvPr id="2" name="Group 1"/>
            <p:cNvGrpSpPr/>
            <p:nvPr/>
          </p:nvGrpSpPr>
          <p:grpSpPr>
            <a:xfrm>
              <a:off x="3193257" y="1485901"/>
              <a:ext cx="5795963" cy="1333501"/>
              <a:chOff x="3193257" y="1485901"/>
              <a:chExt cx="5795963" cy="1333501"/>
            </a:xfrm>
            <a:grpFill/>
          </p:grpSpPr>
          <p:grpSp>
            <p:nvGrpSpPr>
              <p:cNvPr id="51" name="Group 50"/>
              <p:cNvGrpSpPr/>
              <p:nvPr/>
            </p:nvGrpSpPr>
            <p:grpSpPr>
              <a:xfrm>
                <a:off x="3193257" y="1485901"/>
                <a:ext cx="5795963" cy="666750"/>
                <a:chOff x="2395538" y="1485901"/>
                <a:chExt cx="7400925" cy="666750"/>
              </a:xfrm>
              <a:grpFill/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2395538" y="1485901"/>
                  <a:ext cx="7400925" cy="666750"/>
                  <a:chOff x="2395538" y="1485901"/>
                  <a:chExt cx="7400925" cy="666750"/>
                </a:xfrm>
                <a:grpFill/>
              </p:grpSpPr>
              <p:sp>
                <p:nvSpPr>
                  <p:cNvPr id="10" name="Rectangle 9"/>
                  <p:cNvSpPr/>
                  <p:nvPr/>
                </p:nvSpPr>
                <p:spPr>
                  <a:xfrm>
                    <a:off x="2395538" y="1485901"/>
                    <a:ext cx="7400925" cy="666750"/>
                  </a:xfrm>
                  <a:prstGeom prst="rect">
                    <a:avLst/>
                  </a:prstGeom>
                  <a:grpFill/>
                  <a:ln w="38100">
                    <a:solidFill>
                      <a:srgbClr val="0803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cxnSp>
                <p:nvCxnSpPr>
                  <p:cNvPr id="12" name="Straight Connector 11"/>
                  <p:cNvCxnSpPr>
                    <a:stCxn id="10" idx="0"/>
                    <a:endCxn id="10" idx="2"/>
                  </p:cNvCxnSpPr>
                  <p:nvPr/>
                </p:nvCxnSpPr>
                <p:spPr>
                  <a:xfrm>
                    <a:off x="6096001" y="1485901"/>
                    <a:ext cx="0" cy="666750"/>
                  </a:xfrm>
                  <a:prstGeom prst="line">
                    <a:avLst/>
                  </a:prstGeom>
                  <a:grpFill/>
                  <a:ln w="38100">
                    <a:solidFill>
                      <a:srgbClr val="080300"/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4000501" y="1557666"/>
                  <a:ext cx="516227" cy="52322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A</a:t>
                  </a:r>
                  <a:endParaRPr lang="en-US" sz="28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41489" y="1557666"/>
                  <a:ext cx="1034089" cy="52322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One</a:t>
                  </a:r>
                  <a:endParaRPr lang="en-US" sz="2800" dirty="0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3193257" y="2152652"/>
                <a:ext cx="5795963" cy="666750"/>
                <a:chOff x="2395538" y="2152652"/>
                <a:chExt cx="7400925" cy="666750"/>
              </a:xfrm>
              <a:grpFill/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2395538" y="2152652"/>
                  <a:ext cx="7400925" cy="666750"/>
                  <a:chOff x="2395538" y="1485901"/>
                  <a:chExt cx="7400925" cy="666750"/>
                </a:xfrm>
                <a:grpFill/>
              </p:grpSpPr>
              <p:sp>
                <p:nvSpPr>
                  <p:cNvPr id="20" name="Rectangle 19"/>
                  <p:cNvSpPr/>
                  <p:nvPr/>
                </p:nvSpPr>
                <p:spPr>
                  <a:xfrm>
                    <a:off x="2395538" y="1485901"/>
                    <a:ext cx="7400925" cy="666750"/>
                  </a:xfrm>
                  <a:prstGeom prst="rect">
                    <a:avLst/>
                  </a:prstGeom>
                  <a:grpFill/>
                  <a:ln w="38100">
                    <a:solidFill>
                      <a:srgbClr val="0803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cxnSp>
                <p:nvCxnSpPr>
                  <p:cNvPr id="21" name="Straight Connector 20"/>
                  <p:cNvCxnSpPr>
                    <a:stCxn id="20" idx="0"/>
                    <a:endCxn id="20" idx="2"/>
                  </p:cNvCxnSpPr>
                  <p:nvPr/>
                </p:nvCxnSpPr>
                <p:spPr>
                  <a:xfrm>
                    <a:off x="6096001" y="1485901"/>
                    <a:ext cx="0" cy="666750"/>
                  </a:xfrm>
                  <a:prstGeom prst="line">
                    <a:avLst/>
                  </a:prstGeom>
                  <a:grpFill/>
                  <a:ln w="38100">
                    <a:solidFill>
                      <a:srgbClr val="080300"/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/>
                <p:cNvSpPr txBox="1"/>
                <p:nvPr/>
              </p:nvSpPr>
              <p:spPr>
                <a:xfrm>
                  <a:off x="4001257" y="2224417"/>
                  <a:ext cx="516227" cy="52322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346723" y="2224417"/>
                  <a:ext cx="1531484" cy="52322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One(1)</a:t>
                  </a:r>
                  <a:endParaRPr lang="en-US" sz="2800" dirty="0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193257" y="2819402"/>
              <a:ext cx="5795963" cy="666750"/>
              <a:chOff x="2405062" y="2819402"/>
              <a:chExt cx="7388784" cy="666750"/>
            </a:xfrm>
            <a:grpFill/>
          </p:grpSpPr>
          <p:grpSp>
            <p:nvGrpSpPr>
              <p:cNvPr id="22" name="Group 21"/>
              <p:cNvGrpSpPr/>
              <p:nvPr/>
            </p:nvGrpSpPr>
            <p:grpSpPr>
              <a:xfrm>
                <a:off x="2405062" y="2819402"/>
                <a:ext cx="7388784" cy="666750"/>
                <a:chOff x="2395538" y="1485901"/>
                <a:chExt cx="7388784" cy="666750"/>
              </a:xfrm>
              <a:grpFill/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2395538" y="1485901"/>
                  <a:ext cx="7388784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6098619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4001256" y="2891167"/>
                <a:ext cx="501074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C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430719" y="2891167"/>
                <a:ext cx="131481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Three</a:t>
                </a:r>
                <a:endParaRPr lang="en-US" sz="2800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236208" y="2366637"/>
            <a:ext cx="5801012" cy="2000250"/>
            <a:chOff x="3188208" y="3486152"/>
            <a:chExt cx="5801012" cy="2000250"/>
          </a:xfrm>
          <a:noFill/>
        </p:grpSpPr>
        <p:grpSp>
          <p:nvGrpSpPr>
            <p:cNvPr id="54" name="Group 53"/>
            <p:cNvGrpSpPr/>
            <p:nvPr/>
          </p:nvGrpSpPr>
          <p:grpSpPr>
            <a:xfrm>
              <a:off x="3188208" y="3486152"/>
              <a:ext cx="5797296" cy="676275"/>
              <a:chOff x="2388125" y="3486152"/>
              <a:chExt cx="7403592" cy="676275"/>
            </a:xfrm>
            <a:grpFill/>
          </p:grpSpPr>
          <p:grpSp>
            <p:nvGrpSpPr>
              <p:cNvPr id="28" name="Group 27"/>
              <p:cNvGrpSpPr/>
              <p:nvPr/>
            </p:nvGrpSpPr>
            <p:grpSpPr>
              <a:xfrm>
                <a:off x="2388125" y="3486152"/>
                <a:ext cx="7403592" cy="676275"/>
                <a:chOff x="2388125" y="1485901"/>
                <a:chExt cx="7403592" cy="676275"/>
              </a:xfrm>
              <a:grpFill/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2388125" y="1495426"/>
                  <a:ext cx="7403592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>
                    <a:ln w="38100">
                      <a:solidFill>
                        <a:schemeClr val="tx1"/>
                      </a:solidFill>
                    </a:ln>
                  </a:endParaRPr>
                </a:p>
              </p:txBody>
            </p: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09600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4001256" y="3557917"/>
                <a:ext cx="54086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D</a:t>
                </a:r>
                <a:endParaRPr lang="en-US" sz="28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16609" y="3557917"/>
                <a:ext cx="1097768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</a:t>
                </a:r>
                <a:endParaRPr lang="en-US" sz="280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193257" y="4152902"/>
              <a:ext cx="5795963" cy="666750"/>
              <a:chOff x="2395538" y="4152902"/>
              <a:chExt cx="7400925" cy="666750"/>
            </a:xfrm>
            <a:grpFill/>
          </p:grpSpPr>
          <p:grpSp>
            <p:nvGrpSpPr>
              <p:cNvPr id="25" name="Group 24"/>
              <p:cNvGrpSpPr/>
              <p:nvPr/>
            </p:nvGrpSpPr>
            <p:grpSpPr>
              <a:xfrm>
                <a:off x="2395538" y="4152902"/>
                <a:ext cx="7400925" cy="666750"/>
                <a:chOff x="2395538" y="1485901"/>
                <a:chExt cx="7400925" cy="666750"/>
              </a:xfrm>
              <a:grpFill/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2395538" y="1485901"/>
                  <a:ext cx="7400925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609600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4000501" y="4224667"/>
                <a:ext cx="540789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D</a:t>
                </a:r>
                <a:endParaRPr lang="en-US" sz="28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321841" y="4224667"/>
                <a:ext cx="1595021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Four(1)</a:t>
                </a:r>
                <a:endParaRPr lang="en-US" sz="2800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193257" y="4819652"/>
              <a:ext cx="5795963" cy="666750"/>
              <a:chOff x="2405062" y="4819652"/>
              <a:chExt cx="7388784" cy="666750"/>
            </a:xfrm>
            <a:grpFill/>
          </p:grpSpPr>
          <p:grpSp>
            <p:nvGrpSpPr>
              <p:cNvPr id="38" name="Group 37"/>
              <p:cNvGrpSpPr/>
              <p:nvPr/>
            </p:nvGrpSpPr>
            <p:grpSpPr>
              <a:xfrm>
                <a:off x="2405062" y="4819652"/>
                <a:ext cx="7388784" cy="666750"/>
                <a:chOff x="2395538" y="1485901"/>
                <a:chExt cx="7388784" cy="666750"/>
              </a:xfrm>
              <a:grpFill/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2395538" y="1485901"/>
                  <a:ext cx="7388784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40" name="Straight Connector 39"/>
                <p:cNvCxnSpPr>
                  <a:stCxn id="39" idx="0"/>
                  <a:endCxn id="39" idx="2"/>
                </p:cNvCxnSpPr>
                <p:nvPr/>
              </p:nvCxnSpPr>
              <p:spPr>
                <a:xfrm>
                  <a:off x="608993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/>
              <p:cNvSpPr txBox="1"/>
              <p:nvPr/>
            </p:nvSpPr>
            <p:spPr>
              <a:xfrm>
                <a:off x="4001256" y="4891417"/>
                <a:ext cx="539902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D</a:t>
                </a:r>
                <a:endParaRPr lang="en-US" sz="28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321843" y="4891417"/>
                <a:ext cx="1592404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Four(2)</a:t>
                </a:r>
                <a:endParaRPr lang="en-US" sz="28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168787" y="4838704"/>
            <a:ext cx="5795963" cy="666750"/>
            <a:chOff x="2405062" y="5486402"/>
            <a:chExt cx="7388784" cy="666750"/>
          </a:xfrm>
        </p:grpSpPr>
        <p:grpSp>
          <p:nvGrpSpPr>
            <p:cNvPr id="35" name="Group 34"/>
            <p:cNvGrpSpPr/>
            <p:nvPr/>
          </p:nvGrpSpPr>
          <p:grpSpPr>
            <a:xfrm>
              <a:off x="2405062" y="5486402"/>
              <a:ext cx="7388784" cy="666750"/>
              <a:chOff x="2395538" y="1485901"/>
              <a:chExt cx="7388784" cy="66675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395538" y="1485901"/>
                <a:ext cx="7388784" cy="666750"/>
              </a:xfrm>
              <a:prstGeom prst="rect">
                <a:avLst/>
              </a:prstGeom>
              <a:no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cxnSp>
            <p:nvCxnSpPr>
              <p:cNvPr id="37" name="Straight Connector 36"/>
              <p:cNvCxnSpPr>
                <a:stCxn id="36" idx="0"/>
                <a:endCxn id="36" idx="2"/>
              </p:cNvCxnSpPr>
              <p:nvPr/>
            </p:nvCxnSpPr>
            <p:spPr>
              <a:xfrm>
                <a:off x="6089931" y="1485901"/>
                <a:ext cx="0" cy="666750"/>
              </a:xfrm>
              <a:prstGeom prst="line">
                <a:avLst/>
              </a:prstGeom>
              <a:ln w="38100">
                <a:solidFill>
                  <a:srgbClr val="0803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4000500" y="5558167"/>
              <a:ext cx="531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</a:t>
              </a:r>
              <a:endParaRPr lang="en-US" sz="28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01129" y="5558167"/>
              <a:ext cx="13902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Seven</a:t>
              </a:r>
              <a:endParaRPr lang="en-US" sz="28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0580" y="93994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Node 1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61614" y="4313519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Node 3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34677" y="1843417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Node 2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0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8" grpId="0"/>
      <p:bldP spid="5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37160" y="1485901"/>
            <a:ext cx="5795963" cy="2000251"/>
            <a:chOff x="3193257" y="1485901"/>
            <a:chExt cx="5795963" cy="2000251"/>
          </a:xfrm>
        </p:grpSpPr>
        <p:grpSp>
          <p:nvGrpSpPr>
            <p:cNvPr id="2" name="Group 1"/>
            <p:cNvGrpSpPr/>
            <p:nvPr/>
          </p:nvGrpSpPr>
          <p:grpSpPr>
            <a:xfrm>
              <a:off x="3193257" y="1485901"/>
              <a:ext cx="5795963" cy="1333501"/>
              <a:chOff x="3193257" y="1485901"/>
              <a:chExt cx="5795963" cy="1333501"/>
            </a:xfrm>
            <a:solidFill>
              <a:schemeClr val="accent5">
                <a:lumMod val="60000"/>
                <a:lumOff val="40000"/>
              </a:schemeClr>
            </a:solidFill>
          </p:grpSpPr>
          <p:grpSp>
            <p:nvGrpSpPr>
              <p:cNvPr id="51" name="Group 50"/>
              <p:cNvGrpSpPr/>
              <p:nvPr/>
            </p:nvGrpSpPr>
            <p:grpSpPr>
              <a:xfrm>
                <a:off x="3193257" y="1485901"/>
                <a:ext cx="5795963" cy="666750"/>
                <a:chOff x="2395538" y="1485901"/>
                <a:chExt cx="7400925" cy="666750"/>
              </a:xfrm>
              <a:grpFill/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2395538" y="1485901"/>
                  <a:ext cx="7400925" cy="666750"/>
                  <a:chOff x="2395538" y="1485901"/>
                  <a:chExt cx="7400925" cy="666750"/>
                </a:xfrm>
                <a:grpFill/>
              </p:grpSpPr>
              <p:sp>
                <p:nvSpPr>
                  <p:cNvPr id="10" name="Rectangle 9"/>
                  <p:cNvSpPr/>
                  <p:nvPr/>
                </p:nvSpPr>
                <p:spPr>
                  <a:xfrm>
                    <a:off x="2395538" y="1485901"/>
                    <a:ext cx="7400925" cy="66675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rgbClr val="0803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cxnSp>
                <p:nvCxnSpPr>
                  <p:cNvPr id="12" name="Straight Connector 11"/>
                  <p:cNvCxnSpPr>
                    <a:stCxn id="10" idx="0"/>
                    <a:endCxn id="10" idx="2"/>
                  </p:cNvCxnSpPr>
                  <p:nvPr/>
                </p:nvCxnSpPr>
                <p:spPr>
                  <a:xfrm>
                    <a:off x="6096001" y="1485901"/>
                    <a:ext cx="0" cy="666750"/>
                  </a:xfrm>
                  <a:prstGeom prst="line">
                    <a:avLst/>
                  </a:prstGeom>
                  <a:grpFill/>
                  <a:ln w="38100">
                    <a:solidFill>
                      <a:srgbClr val="080300"/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4000501" y="1557666"/>
                  <a:ext cx="516227" cy="5232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A</a:t>
                  </a:r>
                  <a:endParaRPr lang="en-US" sz="28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41489" y="1557666"/>
                  <a:ext cx="1034089" cy="5232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One</a:t>
                  </a:r>
                  <a:endParaRPr lang="en-US" sz="2800" dirty="0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3193257" y="2152652"/>
                <a:ext cx="5795963" cy="666750"/>
                <a:chOff x="2395538" y="2152652"/>
                <a:chExt cx="7400925" cy="666750"/>
              </a:xfrm>
              <a:grpFill/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2395538" y="2152652"/>
                  <a:ext cx="7400925" cy="666750"/>
                  <a:chOff x="2395538" y="1485901"/>
                  <a:chExt cx="7400925" cy="666750"/>
                </a:xfrm>
                <a:grpFill/>
              </p:grpSpPr>
              <p:sp>
                <p:nvSpPr>
                  <p:cNvPr id="20" name="Rectangle 19"/>
                  <p:cNvSpPr/>
                  <p:nvPr/>
                </p:nvSpPr>
                <p:spPr>
                  <a:xfrm>
                    <a:off x="2395538" y="1485901"/>
                    <a:ext cx="7400925" cy="66675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rgbClr val="0803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cxnSp>
                <p:nvCxnSpPr>
                  <p:cNvPr id="21" name="Straight Connector 20"/>
                  <p:cNvCxnSpPr>
                    <a:stCxn id="20" idx="0"/>
                    <a:endCxn id="20" idx="2"/>
                  </p:cNvCxnSpPr>
                  <p:nvPr/>
                </p:nvCxnSpPr>
                <p:spPr>
                  <a:xfrm>
                    <a:off x="6096001" y="1485901"/>
                    <a:ext cx="0" cy="666750"/>
                  </a:xfrm>
                  <a:prstGeom prst="line">
                    <a:avLst/>
                  </a:prstGeom>
                  <a:grpFill/>
                  <a:ln w="38100">
                    <a:solidFill>
                      <a:srgbClr val="080300"/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/>
                <p:cNvSpPr txBox="1"/>
                <p:nvPr/>
              </p:nvSpPr>
              <p:spPr>
                <a:xfrm>
                  <a:off x="4001257" y="2224417"/>
                  <a:ext cx="516227" cy="5232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A</a:t>
                  </a:r>
                  <a:endParaRPr lang="en-US" sz="28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346723" y="2224417"/>
                  <a:ext cx="1531484" cy="5232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One(1)</a:t>
                  </a:r>
                  <a:endParaRPr lang="en-US" sz="2800" dirty="0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193257" y="2819402"/>
              <a:ext cx="5795963" cy="666750"/>
              <a:chOff x="2405062" y="2819402"/>
              <a:chExt cx="7388784" cy="66675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405062" y="2819402"/>
                <a:ext cx="7388784" cy="666750"/>
                <a:chOff x="2395538" y="1485901"/>
                <a:chExt cx="7388784" cy="66675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2395538" y="1485901"/>
                  <a:ext cx="7388784" cy="666750"/>
                </a:xfrm>
                <a:prstGeom prst="rect">
                  <a:avLst/>
                </a:prstGeom>
                <a:no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6098619" y="1485901"/>
                  <a:ext cx="0" cy="666750"/>
                </a:xfrm>
                <a:prstGeom prst="line">
                  <a:avLst/>
                </a:prstGeom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4001256" y="2891167"/>
                <a:ext cx="5010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</a:t>
                </a:r>
                <a:endParaRPr lang="en-US" sz="28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430719" y="2891167"/>
                <a:ext cx="13148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Three</a:t>
                </a:r>
                <a:endParaRPr lang="en-US" sz="2800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236208" y="2366637"/>
            <a:ext cx="5801012" cy="2000250"/>
            <a:chOff x="3188208" y="3486152"/>
            <a:chExt cx="5801012" cy="2000250"/>
          </a:xfrm>
          <a:solidFill>
            <a:schemeClr val="bg1"/>
          </a:solidFill>
        </p:grpSpPr>
        <p:grpSp>
          <p:nvGrpSpPr>
            <p:cNvPr id="54" name="Group 53"/>
            <p:cNvGrpSpPr/>
            <p:nvPr/>
          </p:nvGrpSpPr>
          <p:grpSpPr>
            <a:xfrm>
              <a:off x="3188208" y="3486152"/>
              <a:ext cx="5797296" cy="676275"/>
              <a:chOff x="2388125" y="3486152"/>
              <a:chExt cx="7403592" cy="676275"/>
            </a:xfrm>
            <a:grpFill/>
          </p:grpSpPr>
          <p:grpSp>
            <p:nvGrpSpPr>
              <p:cNvPr id="28" name="Group 27"/>
              <p:cNvGrpSpPr/>
              <p:nvPr/>
            </p:nvGrpSpPr>
            <p:grpSpPr>
              <a:xfrm>
                <a:off x="2388125" y="3486152"/>
                <a:ext cx="7403592" cy="676275"/>
                <a:chOff x="2388125" y="1485901"/>
                <a:chExt cx="7403592" cy="676275"/>
              </a:xfrm>
              <a:grpFill/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2388125" y="1495426"/>
                  <a:ext cx="7403592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>
                    <a:ln w="38100">
                      <a:solidFill>
                        <a:schemeClr val="tx1"/>
                      </a:solidFill>
                    </a:ln>
                  </a:endParaRPr>
                </a:p>
              </p:txBody>
            </p: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09600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4001256" y="3557917"/>
                <a:ext cx="54086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D</a:t>
                </a:r>
                <a:endParaRPr lang="en-US" sz="28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16609" y="3557917"/>
                <a:ext cx="1097768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</a:t>
                </a:r>
                <a:endParaRPr lang="en-US" sz="280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193257" y="4152902"/>
              <a:ext cx="5795963" cy="666750"/>
              <a:chOff x="2395538" y="4152902"/>
              <a:chExt cx="7400925" cy="666750"/>
            </a:xfrm>
            <a:grpFill/>
          </p:grpSpPr>
          <p:grpSp>
            <p:nvGrpSpPr>
              <p:cNvPr id="25" name="Group 24"/>
              <p:cNvGrpSpPr/>
              <p:nvPr/>
            </p:nvGrpSpPr>
            <p:grpSpPr>
              <a:xfrm>
                <a:off x="2395538" y="4152902"/>
                <a:ext cx="7400925" cy="666750"/>
                <a:chOff x="2395538" y="1485901"/>
                <a:chExt cx="7400925" cy="666750"/>
              </a:xfrm>
              <a:grpFill/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2395538" y="1485901"/>
                  <a:ext cx="7400925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609600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4000501" y="4224667"/>
                <a:ext cx="540789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D</a:t>
                </a:r>
                <a:endParaRPr lang="en-US" sz="28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321841" y="4224667"/>
                <a:ext cx="1595021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Four(1)</a:t>
                </a:r>
                <a:endParaRPr lang="en-US" sz="2800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193257" y="4819652"/>
              <a:ext cx="5795963" cy="666750"/>
              <a:chOff x="2405062" y="4819652"/>
              <a:chExt cx="7388784" cy="666750"/>
            </a:xfrm>
            <a:grpFill/>
          </p:grpSpPr>
          <p:grpSp>
            <p:nvGrpSpPr>
              <p:cNvPr id="38" name="Group 37"/>
              <p:cNvGrpSpPr/>
              <p:nvPr/>
            </p:nvGrpSpPr>
            <p:grpSpPr>
              <a:xfrm>
                <a:off x="2405062" y="4819652"/>
                <a:ext cx="7388784" cy="666750"/>
                <a:chOff x="2395538" y="1485901"/>
                <a:chExt cx="7388784" cy="666750"/>
              </a:xfrm>
              <a:grpFill/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2395538" y="1485901"/>
                  <a:ext cx="7388784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40" name="Straight Connector 39"/>
                <p:cNvCxnSpPr>
                  <a:stCxn id="39" idx="0"/>
                  <a:endCxn id="39" idx="2"/>
                </p:cNvCxnSpPr>
                <p:nvPr/>
              </p:nvCxnSpPr>
              <p:spPr>
                <a:xfrm>
                  <a:off x="608993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/>
              <p:cNvSpPr txBox="1"/>
              <p:nvPr/>
            </p:nvSpPr>
            <p:spPr>
              <a:xfrm>
                <a:off x="4001256" y="4891417"/>
                <a:ext cx="539902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D</a:t>
                </a:r>
                <a:endParaRPr lang="en-US" sz="28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321843" y="4891417"/>
                <a:ext cx="1592404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Four(2)</a:t>
                </a:r>
                <a:endParaRPr lang="en-US" sz="28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168787" y="4838704"/>
            <a:ext cx="5795963" cy="666750"/>
            <a:chOff x="2405062" y="5486402"/>
            <a:chExt cx="7388784" cy="666750"/>
          </a:xfrm>
        </p:grpSpPr>
        <p:grpSp>
          <p:nvGrpSpPr>
            <p:cNvPr id="35" name="Group 34"/>
            <p:cNvGrpSpPr/>
            <p:nvPr/>
          </p:nvGrpSpPr>
          <p:grpSpPr>
            <a:xfrm>
              <a:off x="2405062" y="5486402"/>
              <a:ext cx="7388784" cy="666750"/>
              <a:chOff x="2395538" y="1485901"/>
              <a:chExt cx="7388784" cy="66675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395538" y="1485901"/>
                <a:ext cx="7388784" cy="666750"/>
              </a:xfrm>
              <a:prstGeom prst="rect">
                <a:avLst/>
              </a:prstGeom>
              <a:no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cxnSp>
            <p:nvCxnSpPr>
              <p:cNvPr id="37" name="Straight Connector 36"/>
              <p:cNvCxnSpPr>
                <a:stCxn id="36" idx="0"/>
                <a:endCxn id="36" idx="2"/>
              </p:cNvCxnSpPr>
              <p:nvPr/>
            </p:nvCxnSpPr>
            <p:spPr>
              <a:xfrm>
                <a:off x="6089931" y="1485901"/>
                <a:ext cx="0" cy="666750"/>
              </a:xfrm>
              <a:prstGeom prst="line">
                <a:avLst/>
              </a:prstGeom>
              <a:ln w="38100">
                <a:solidFill>
                  <a:srgbClr val="0803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4000500" y="5558167"/>
              <a:ext cx="531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</a:t>
              </a:r>
              <a:endParaRPr lang="en-US" sz="28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01129" y="5558167"/>
              <a:ext cx="13902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Seven</a:t>
              </a:r>
              <a:endParaRPr lang="en-US" sz="28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0580" y="93994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80300"/>
                </a:solidFill>
              </a:rPr>
              <a:t>Node 1</a:t>
            </a:r>
            <a:endParaRPr lang="en-US" sz="2800" dirty="0">
              <a:solidFill>
                <a:srgbClr val="0803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61614" y="4313519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80300"/>
                </a:solidFill>
              </a:rPr>
              <a:t>Node 3</a:t>
            </a:r>
            <a:endParaRPr lang="en-US" sz="2800" dirty="0">
              <a:solidFill>
                <a:srgbClr val="0803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34677" y="1843417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80300"/>
                </a:solidFill>
              </a:rPr>
              <a:t>Node 2</a:t>
            </a:r>
            <a:endParaRPr lang="en-US" sz="2800" dirty="0">
              <a:solidFill>
                <a:srgbClr val="080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6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37160" y="1485901"/>
            <a:ext cx="5795963" cy="2000251"/>
            <a:chOff x="3193257" y="1485901"/>
            <a:chExt cx="5795963" cy="2000251"/>
          </a:xfrm>
        </p:grpSpPr>
        <p:grpSp>
          <p:nvGrpSpPr>
            <p:cNvPr id="2" name="Group 1"/>
            <p:cNvGrpSpPr/>
            <p:nvPr/>
          </p:nvGrpSpPr>
          <p:grpSpPr>
            <a:xfrm>
              <a:off x="3193257" y="1485901"/>
              <a:ext cx="5795963" cy="1333501"/>
              <a:chOff x="3193257" y="1485901"/>
              <a:chExt cx="5795963" cy="1333501"/>
            </a:xfrm>
            <a:solidFill>
              <a:schemeClr val="accent5">
                <a:lumMod val="60000"/>
                <a:lumOff val="40000"/>
              </a:schemeClr>
            </a:solidFill>
          </p:grpSpPr>
          <p:grpSp>
            <p:nvGrpSpPr>
              <p:cNvPr id="51" name="Group 50"/>
              <p:cNvGrpSpPr/>
              <p:nvPr/>
            </p:nvGrpSpPr>
            <p:grpSpPr>
              <a:xfrm>
                <a:off x="3193257" y="1485901"/>
                <a:ext cx="5795963" cy="666750"/>
                <a:chOff x="2395538" y="1485901"/>
                <a:chExt cx="7400925" cy="666750"/>
              </a:xfrm>
              <a:grpFill/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2395538" y="1485901"/>
                  <a:ext cx="7400925" cy="666750"/>
                  <a:chOff x="2395538" y="1485901"/>
                  <a:chExt cx="7400925" cy="666750"/>
                </a:xfrm>
                <a:grpFill/>
              </p:grpSpPr>
              <p:sp>
                <p:nvSpPr>
                  <p:cNvPr id="10" name="Rectangle 9"/>
                  <p:cNvSpPr/>
                  <p:nvPr/>
                </p:nvSpPr>
                <p:spPr>
                  <a:xfrm>
                    <a:off x="2395538" y="1485901"/>
                    <a:ext cx="7400925" cy="66675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rgbClr val="0803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cxnSp>
                <p:nvCxnSpPr>
                  <p:cNvPr id="12" name="Straight Connector 11"/>
                  <p:cNvCxnSpPr>
                    <a:stCxn id="10" idx="0"/>
                    <a:endCxn id="10" idx="2"/>
                  </p:cNvCxnSpPr>
                  <p:nvPr/>
                </p:nvCxnSpPr>
                <p:spPr>
                  <a:xfrm>
                    <a:off x="6096001" y="1485901"/>
                    <a:ext cx="0" cy="666750"/>
                  </a:xfrm>
                  <a:prstGeom prst="line">
                    <a:avLst/>
                  </a:prstGeom>
                  <a:grpFill/>
                  <a:ln w="38100">
                    <a:solidFill>
                      <a:srgbClr val="080300"/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4000501" y="1557666"/>
                  <a:ext cx="516227" cy="5232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A</a:t>
                  </a:r>
                  <a:endParaRPr lang="en-US" sz="2800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541489" y="1557666"/>
                  <a:ext cx="1034089" cy="5232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One</a:t>
                  </a:r>
                  <a:endParaRPr lang="en-US" sz="2800" dirty="0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3193257" y="2152652"/>
                <a:ext cx="5795963" cy="666750"/>
                <a:chOff x="2395538" y="2152652"/>
                <a:chExt cx="7400925" cy="666750"/>
              </a:xfrm>
              <a:grpFill/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2395538" y="2152652"/>
                  <a:ext cx="7400925" cy="666750"/>
                  <a:chOff x="2395538" y="1485901"/>
                  <a:chExt cx="7400925" cy="666750"/>
                </a:xfrm>
                <a:grpFill/>
              </p:grpSpPr>
              <p:sp>
                <p:nvSpPr>
                  <p:cNvPr id="20" name="Rectangle 19"/>
                  <p:cNvSpPr/>
                  <p:nvPr/>
                </p:nvSpPr>
                <p:spPr>
                  <a:xfrm>
                    <a:off x="2395538" y="1485901"/>
                    <a:ext cx="7400925" cy="66675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38100">
                    <a:solidFill>
                      <a:srgbClr val="0803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</p:txBody>
              </p:sp>
              <p:cxnSp>
                <p:nvCxnSpPr>
                  <p:cNvPr id="21" name="Straight Connector 20"/>
                  <p:cNvCxnSpPr>
                    <a:stCxn id="20" idx="0"/>
                    <a:endCxn id="20" idx="2"/>
                  </p:cNvCxnSpPr>
                  <p:nvPr/>
                </p:nvCxnSpPr>
                <p:spPr>
                  <a:xfrm>
                    <a:off x="6096001" y="1485901"/>
                    <a:ext cx="0" cy="666750"/>
                  </a:xfrm>
                  <a:prstGeom prst="line">
                    <a:avLst/>
                  </a:prstGeom>
                  <a:grpFill/>
                  <a:ln w="38100">
                    <a:solidFill>
                      <a:srgbClr val="080300"/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TextBox 32"/>
                <p:cNvSpPr txBox="1"/>
                <p:nvPr/>
              </p:nvSpPr>
              <p:spPr>
                <a:xfrm>
                  <a:off x="4001257" y="2224417"/>
                  <a:ext cx="516227" cy="5232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A</a:t>
                  </a:r>
                  <a:endParaRPr lang="en-US" sz="28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346723" y="2224417"/>
                  <a:ext cx="1531484" cy="52322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One(1)</a:t>
                  </a:r>
                  <a:endParaRPr lang="en-US" sz="2800" dirty="0"/>
                </a:p>
              </p:txBody>
            </p:sp>
          </p:grpSp>
        </p:grpSp>
        <p:grpSp>
          <p:nvGrpSpPr>
            <p:cNvPr id="53" name="Group 52"/>
            <p:cNvGrpSpPr/>
            <p:nvPr/>
          </p:nvGrpSpPr>
          <p:grpSpPr>
            <a:xfrm>
              <a:off x="3193257" y="2819402"/>
              <a:ext cx="5795963" cy="666750"/>
              <a:chOff x="2405062" y="2819402"/>
              <a:chExt cx="7388784" cy="66675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405062" y="2819402"/>
                <a:ext cx="7388784" cy="666750"/>
                <a:chOff x="2395538" y="1485901"/>
                <a:chExt cx="7388784" cy="66675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2395538" y="1485901"/>
                  <a:ext cx="7388784" cy="666750"/>
                </a:xfrm>
                <a:prstGeom prst="rect">
                  <a:avLst/>
                </a:prstGeom>
                <a:no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6098619" y="1485901"/>
                  <a:ext cx="0" cy="666750"/>
                </a:xfrm>
                <a:prstGeom prst="line">
                  <a:avLst/>
                </a:prstGeom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4001256" y="2891167"/>
                <a:ext cx="515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</a:t>
                </a:r>
                <a:endParaRPr lang="en-US" sz="28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430719" y="2891167"/>
                <a:ext cx="13148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Three</a:t>
                </a:r>
                <a:endParaRPr lang="en-US" sz="2800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236208" y="2366637"/>
            <a:ext cx="5801012" cy="2000250"/>
            <a:chOff x="3188208" y="3486152"/>
            <a:chExt cx="5801012" cy="2000250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54" name="Group 53"/>
            <p:cNvGrpSpPr/>
            <p:nvPr/>
          </p:nvGrpSpPr>
          <p:grpSpPr>
            <a:xfrm>
              <a:off x="3188208" y="3486152"/>
              <a:ext cx="5797296" cy="676275"/>
              <a:chOff x="2388125" y="3486152"/>
              <a:chExt cx="7403592" cy="676275"/>
            </a:xfrm>
            <a:grpFill/>
          </p:grpSpPr>
          <p:grpSp>
            <p:nvGrpSpPr>
              <p:cNvPr id="28" name="Group 27"/>
              <p:cNvGrpSpPr/>
              <p:nvPr/>
            </p:nvGrpSpPr>
            <p:grpSpPr>
              <a:xfrm>
                <a:off x="2388125" y="3486152"/>
                <a:ext cx="7403592" cy="676275"/>
                <a:chOff x="2388125" y="1485901"/>
                <a:chExt cx="7403592" cy="676275"/>
              </a:xfrm>
              <a:grpFill/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2388125" y="1495426"/>
                  <a:ext cx="7403592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>
                    <a:ln w="38100">
                      <a:solidFill>
                        <a:schemeClr val="tx1"/>
                      </a:solidFill>
                    </a:ln>
                  </a:endParaRPr>
                </a:p>
              </p:txBody>
            </p: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609600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4001256" y="3557917"/>
                <a:ext cx="540860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D</a:t>
                </a:r>
                <a:endParaRPr lang="en-US" sz="28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16609" y="3557917"/>
                <a:ext cx="1097768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</a:t>
                </a:r>
                <a:endParaRPr lang="en-US" sz="280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193257" y="4152902"/>
              <a:ext cx="5795963" cy="666750"/>
              <a:chOff x="2395538" y="4152902"/>
              <a:chExt cx="7400925" cy="666750"/>
            </a:xfrm>
            <a:grpFill/>
          </p:grpSpPr>
          <p:grpSp>
            <p:nvGrpSpPr>
              <p:cNvPr id="25" name="Group 24"/>
              <p:cNvGrpSpPr/>
              <p:nvPr/>
            </p:nvGrpSpPr>
            <p:grpSpPr>
              <a:xfrm>
                <a:off x="2395538" y="4152902"/>
                <a:ext cx="7400925" cy="666750"/>
                <a:chOff x="2395538" y="1485901"/>
                <a:chExt cx="7400925" cy="666750"/>
              </a:xfrm>
              <a:grpFill/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2395538" y="1485901"/>
                  <a:ext cx="7400925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609600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4000501" y="4224667"/>
                <a:ext cx="540789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D</a:t>
                </a:r>
                <a:endParaRPr lang="en-US" sz="28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321841" y="4224667"/>
                <a:ext cx="1595021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Four(1)</a:t>
                </a:r>
                <a:endParaRPr lang="en-US" sz="2800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193257" y="4819652"/>
              <a:ext cx="5795963" cy="666750"/>
              <a:chOff x="2405062" y="4819652"/>
              <a:chExt cx="7388784" cy="666750"/>
            </a:xfrm>
            <a:grpFill/>
          </p:grpSpPr>
          <p:grpSp>
            <p:nvGrpSpPr>
              <p:cNvPr id="38" name="Group 37"/>
              <p:cNvGrpSpPr/>
              <p:nvPr/>
            </p:nvGrpSpPr>
            <p:grpSpPr>
              <a:xfrm>
                <a:off x="2405062" y="4819652"/>
                <a:ext cx="7388784" cy="666750"/>
                <a:chOff x="2395538" y="1485901"/>
                <a:chExt cx="7388784" cy="666750"/>
              </a:xfrm>
              <a:grpFill/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2395538" y="1485901"/>
                  <a:ext cx="7388784" cy="666750"/>
                </a:xfrm>
                <a:prstGeom prst="rect">
                  <a:avLst/>
                </a:prstGeom>
                <a:grpFill/>
                <a:ln w="38100">
                  <a:solidFill>
                    <a:srgbClr val="0803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/>
                </a:p>
              </p:txBody>
            </p:sp>
            <p:cxnSp>
              <p:nvCxnSpPr>
                <p:cNvPr id="40" name="Straight Connector 39"/>
                <p:cNvCxnSpPr>
                  <a:stCxn id="39" idx="0"/>
                  <a:endCxn id="39" idx="2"/>
                </p:cNvCxnSpPr>
                <p:nvPr/>
              </p:nvCxnSpPr>
              <p:spPr>
                <a:xfrm>
                  <a:off x="6089931" y="1485901"/>
                  <a:ext cx="0" cy="666750"/>
                </a:xfrm>
                <a:prstGeom prst="line">
                  <a:avLst/>
                </a:prstGeom>
                <a:grpFill/>
                <a:ln w="38100">
                  <a:solidFill>
                    <a:srgbClr val="080300"/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/>
              <p:cNvSpPr txBox="1"/>
              <p:nvPr/>
            </p:nvSpPr>
            <p:spPr>
              <a:xfrm>
                <a:off x="4001256" y="4891417"/>
                <a:ext cx="539902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D</a:t>
                </a:r>
                <a:endParaRPr lang="en-US" sz="28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321843" y="4891417"/>
                <a:ext cx="1592404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Four(2)</a:t>
                </a:r>
                <a:endParaRPr lang="en-US" sz="28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168787" y="4838704"/>
            <a:ext cx="5795963" cy="666750"/>
            <a:chOff x="2405062" y="5486402"/>
            <a:chExt cx="7388784" cy="666750"/>
          </a:xfrm>
        </p:grpSpPr>
        <p:grpSp>
          <p:nvGrpSpPr>
            <p:cNvPr id="35" name="Group 34"/>
            <p:cNvGrpSpPr/>
            <p:nvPr/>
          </p:nvGrpSpPr>
          <p:grpSpPr>
            <a:xfrm>
              <a:off x="2405062" y="5486402"/>
              <a:ext cx="7388784" cy="666750"/>
              <a:chOff x="2395538" y="1485901"/>
              <a:chExt cx="7388784" cy="66675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395538" y="1485901"/>
                <a:ext cx="7388784" cy="666750"/>
              </a:xfrm>
              <a:prstGeom prst="rect">
                <a:avLst/>
              </a:prstGeom>
              <a:no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cxnSp>
            <p:nvCxnSpPr>
              <p:cNvPr id="37" name="Straight Connector 36"/>
              <p:cNvCxnSpPr>
                <a:stCxn id="36" idx="0"/>
                <a:endCxn id="36" idx="2"/>
              </p:cNvCxnSpPr>
              <p:nvPr/>
            </p:nvCxnSpPr>
            <p:spPr>
              <a:xfrm>
                <a:off x="6089931" y="1485901"/>
                <a:ext cx="0" cy="666750"/>
              </a:xfrm>
              <a:prstGeom prst="line">
                <a:avLst/>
              </a:prstGeom>
              <a:ln w="38100">
                <a:solidFill>
                  <a:srgbClr val="0803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4000500" y="5558167"/>
              <a:ext cx="531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</a:t>
              </a:r>
              <a:endParaRPr lang="en-US" sz="28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01129" y="5558167"/>
              <a:ext cx="13902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Seven</a:t>
              </a:r>
              <a:endParaRPr lang="en-US" sz="28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0580" y="93994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80300"/>
                </a:solidFill>
              </a:rPr>
              <a:t>Node 1</a:t>
            </a:r>
            <a:endParaRPr lang="en-US" sz="2800" dirty="0">
              <a:solidFill>
                <a:srgbClr val="0803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61614" y="4313519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80300"/>
                </a:solidFill>
              </a:rPr>
              <a:t>Node 3</a:t>
            </a:r>
            <a:endParaRPr lang="en-US" sz="2800" dirty="0">
              <a:solidFill>
                <a:srgbClr val="0803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34677" y="1843417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80300"/>
                </a:solidFill>
              </a:rPr>
              <a:t>Node 2</a:t>
            </a:r>
            <a:endParaRPr lang="en-US" sz="2800" dirty="0">
              <a:solidFill>
                <a:srgbClr val="080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2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16858" y="1775479"/>
            <a:ext cx="5488667" cy="4230307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collectAsMap</a:t>
            </a:r>
            <a:endParaRPr lang="en-US" dirty="0" smtClean="0"/>
          </a:p>
          <a:p>
            <a:pPr lvl="1"/>
            <a:r>
              <a:rPr lang="en-US" dirty="0" smtClean="0"/>
              <a:t>keys/values/lookup</a:t>
            </a:r>
          </a:p>
          <a:p>
            <a:r>
              <a:rPr lang="en-US" dirty="0" err="1" smtClean="0"/>
              <a:t>mapValues</a:t>
            </a:r>
            <a:endParaRPr lang="en-US" dirty="0" smtClean="0"/>
          </a:p>
          <a:p>
            <a:r>
              <a:rPr lang="en-US" dirty="0" err="1" smtClean="0"/>
              <a:t>flatMapValues</a:t>
            </a:r>
            <a:endParaRPr lang="en-US" dirty="0" smtClean="0"/>
          </a:p>
          <a:p>
            <a:r>
              <a:rPr lang="en-US" dirty="0" err="1" smtClean="0"/>
              <a:t>reduceByKey</a:t>
            </a:r>
            <a:endParaRPr lang="en-US" dirty="0" smtClean="0"/>
          </a:p>
          <a:p>
            <a:pPr lvl="1"/>
            <a:r>
              <a:rPr lang="en-US" dirty="0" smtClean="0"/>
              <a:t>…locally</a:t>
            </a:r>
          </a:p>
          <a:p>
            <a:r>
              <a:rPr lang="en-US" dirty="0" err="1" smtClean="0"/>
              <a:t>foldByKey</a:t>
            </a:r>
            <a:endParaRPr lang="en-US" dirty="0" smtClean="0"/>
          </a:p>
          <a:p>
            <a:r>
              <a:rPr lang="en-US" dirty="0" err="1" smtClean="0"/>
              <a:t>aggregateByKey</a:t>
            </a:r>
            <a:endParaRPr lang="en-US" dirty="0" smtClean="0"/>
          </a:p>
          <a:p>
            <a:r>
              <a:rPr lang="en-US" dirty="0" err="1" smtClean="0"/>
              <a:t>combineByKey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Methods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257925" y="1779308"/>
            <a:ext cx="5488667" cy="42303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groupByKey</a:t>
            </a:r>
            <a:endParaRPr lang="en-US" dirty="0" smtClean="0"/>
          </a:p>
          <a:p>
            <a:r>
              <a:rPr lang="en-US" dirty="0" err="1" smtClean="0"/>
              <a:t>countByKey</a:t>
            </a:r>
            <a:endParaRPr lang="en-US" dirty="0" smtClean="0"/>
          </a:p>
          <a:p>
            <a:r>
              <a:rPr lang="en-US" dirty="0" err="1" smtClean="0"/>
              <a:t>countApproxDistinctByKey</a:t>
            </a:r>
            <a:endParaRPr lang="en-US" dirty="0" smtClean="0"/>
          </a:p>
          <a:p>
            <a:r>
              <a:rPr lang="en-US" dirty="0" err="1" smtClean="0"/>
              <a:t>sampleByKey</a:t>
            </a:r>
            <a:endParaRPr lang="en-US" dirty="0" smtClean="0"/>
          </a:p>
          <a:p>
            <a:r>
              <a:rPr lang="en-US" dirty="0" err="1" smtClean="0"/>
              <a:t>subtractByKey</a:t>
            </a:r>
            <a:endParaRPr lang="en-US" dirty="0" smtClean="0"/>
          </a:p>
          <a:p>
            <a:r>
              <a:rPr lang="en-US" dirty="0" err="1" smtClean="0"/>
              <a:t>sortByKey</a:t>
            </a:r>
            <a:endParaRPr lang="en-US" dirty="0" smtClean="0"/>
          </a:p>
          <a:p>
            <a:pPr lvl="1"/>
            <a:r>
              <a:rPr lang="en-US" dirty="0" err="1" smtClean="0"/>
              <a:t>OrderedRDDFunctions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6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SQL-Like Pairings</a:t>
            </a:r>
            <a:endParaRPr lang="en-US" dirty="0"/>
          </a:p>
        </p:txBody>
      </p:sp>
      <p:sp>
        <p:nvSpPr>
          <p:cNvPr id="4" name="Right"/>
          <p:cNvSpPr/>
          <p:nvPr/>
        </p:nvSpPr>
        <p:spPr>
          <a:xfrm>
            <a:off x="5124450" y="2190750"/>
            <a:ext cx="3657600" cy="3657600"/>
          </a:xfrm>
          <a:prstGeom prst="ellipse">
            <a:avLst/>
          </a:prstGeom>
          <a:no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Left"/>
          <p:cNvSpPr/>
          <p:nvPr/>
        </p:nvSpPr>
        <p:spPr>
          <a:xfrm>
            <a:off x="3390900" y="2228850"/>
            <a:ext cx="3657600" cy="3657600"/>
          </a:xfrm>
          <a:prstGeom prst="ellipse">
            <a:avLst/>
          </a:prstGeom>
          <a:no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Middle"/>
          <p:cNvSpPr/>
          <p:nvPr/>
        </p:nvSpPr>
        <p:spPr>
          <a:xfrm>
            <a:off x="5114924" y="2438400"/>
            <a:ext cx="1933575" cy="3209925"/>
          </a:xfrm>
          <a:custGeom>
            <a:avLst/>
            <a:gdLst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0005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38150 w 1933575"/>
              <a:gd name="connsiteY3" fmla="*/ 43815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33575" h="3209925">
                <a:moveTo>
                  <a:pt x="914400" y="0"/>
                </a:moveTo>
                <a:lnTo>
                  <a:pt x="781050" y="95250"/>
                </a:lnTo>
                <a:lnTo>
                  <a:pt x="628650" y="219075"/>
                </a:lnTo>
                <a:lnTo>
                  <a:pt x="438150" y="438150"/>
                </a:lnTo>
                <a:lnTo>
                  <a:pt x="247650" y="714375"/>
                </a:lnTo>
                <a:lnTo>
                  <a:pt x="66675" y="1104900"/>
                </a:lnTo>
                <a:cubicBezTo>
                  <a:pt x="44450" y="1212850"/>
                  <a:pt x="12700" y="1292225"/>
                  <a:pt x="0" y="1428750"/>
                </a:cubicBezTo>
                <a:cubicBezTo>
                  <a:pt x="3175" y="1562100"/>
                  <a:pt x="6350" y="1657350"/>
                  <a:pt x="9525" y="1771650"/>
                </a:cubicBezTo>
                <a:cubicBezTo>
                  <a:pt x="22225" y="1879600"/>
                  <a:pt x="53975" y="1987550"/>
                  <a:pt x="76200" y="2095500"/>
                </a:cubicBezTo>
                <a:lnTo>
                  <a:pt x="190500" y="2371725"/>
                </a:lnTo>
                <a:lnTo>
                  <a:pt x="381000" y="2667000"/>
                </a:lnTo>
                <a:lnTo>
                  <a:pt x="552450" y="2876550"/>
                </a:lnTo>
                <a:lnTo>
                  <a:pt x="819150" y="3105150"/>
                </a:lnTo>
                <a:lnTo>
                  <a:pt x="1000125" y="3209925"/>
                </a:lnTo>
                <a:lnTo>
                  <a:pt x="1238250" y="3057525"/>
                </a:lnTo>
                <a:lnTo>
                  <a:pt x="1428750" y="2895600"/>
                </a:lnTo>
                <a:lnTo>
                  <a:pt x="1581150" y="2695575"/>
                </a:lnTo>
                <a:lnTo>
                  <a:pt x="1704975" y="2524125"/>
                </a:lnTo>
                <a:lnTo>
                  <a:pt x="1819275" y="2286000"/>
                </a:lnTo>
                <a:lnTo>
                  <a:pt x="1885950" y="2066925"/>
                </a:lnTo>
                <a:lnTo>
                  <a:pt x="1924050" y="1800225"/>
                </a:lnTo>
                <a:lnTo>
                  <a:pt x="1933575" y="1552575"/>
                </a:lnTo>
                <a:lnTo>
                  <a:pt x="1905000" y="1238250"/>
                </a:lnTo>
                <a:lnTo>
                  <a:pt x="1790700" y="895350"/>
                </a:lnTo>
                <a:lnTo>
                  <a:pt x="1647825" y="638175"/>
                </a:lnTo>
                <a:lnTo>
                  <a:pt x="1504950" y="438150"/>
                </a:lnTo>
                <a:lnTo>
                  <a:pt x="1343025" y="266700"/>
                </a:lnTo>
                <a:lnTo>
                  <a:pt x="1200150" y="152400"/>
                </a:lnTo>
                <a:lnTo>
                  <a:pt x="1076325" y="66675"/>
                </a:lnTo>
                <a:lnTo>
                  <a:pt x="914400" y="0"/>
                </a:lnTo>
                <a:close/>
              </a:path>
            </a:pathLst>
          </a:custGeom>
          <a:solidFill>
            <a:srgbClr val="00B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6448" y="1667530"/>
            <a:ext cx="75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join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62704" y="3797140"/>
            <a:ext cx="16380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(left, right)</a:t>
            </a:r>
            <a:endParaRPr lang="en-US"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58186" y="1667530"/>
            <a:ext cx="3415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RDD[K,(</a:t>
            </a:r>
            <a:r>
              <a:rPr lang="en-US" sz="2800" dirty="0" err="1" smtClean="0">
                <a:solidFill>
                  <a:schemeClr val="tx1">
                    <a:lumMod val="50000"/>
                  </a:schemeClr>
                </a:solidFill>
              </a:rPr>
              <a:t>TLeft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sz="2800" dirty="0" err="1" smtClean="0">
                <a:solidFill>
                  <a:schemeClr val="tx1">
                    <a:lumMod val="50000"/>
                  </a:schemeClr>
                </a:solidFill>
              </a:rPr>
              <a:t>TRight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)]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12" idx="3"/>
            <a:endCxn id="14" idx="1"/>
          </p:cNvCxnSpPr>
          <p:nvPr/>
        </p:nvCxnSpPr>
        <p:spPr>
          <a:xfrm>
            <a:off x="6456974" y="1929140"/>
            <a:ext cx="1901212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58186" y="1667530"/>
            <a:ext cx="3574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RDD[K,(</a:t>
            </a:r>
            <a:r>
              <a:rPr lang="en-US" sz="2800" b="1" dirty="0" err="1" smtClean="0">
                <a:solidFill>
                  <a:schemeClr val="tx1">
                    <a:lumMod val="50000"/>
                  </a:schemeClr>
                </a:solidFill>
              </a:rPr>
              <a:t>TLeft</a:t>
            </a:r>
            <a:r>
              <a:rPr lang="en-US" sz="2800" b="1" dirty="0" smtClean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sz="2800" b="1" dirty="0" err="1" smtClean="0">
                <a:solidFill>
                  <a:schemeClr val="tx1">
                    <a:lumMod val="50000"/>
                  </a:schemeClr>
                </a:solidFill>
              </a:rPr>
              <a:t>TRight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)]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7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/>
      <p:bldP spid="13" grpId="0"/>
      <p:bldP spid="14" grpId="0"/>
      <p:bldP spid="14" grpId="1"/>
      <p:bldP spid="10" grpId="0"/>
      <p:bldP spid="10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SQL-Like Pairings</a:t>
            </a:r>
            <a:endParaRPr lang="en-US" dirty="0"/>
          </a:p>
        </p:txBody>
      </p:sp>
      <p:sp>
        <p:nvSpPr>
          <p:cNvPr id="12" name="Right"/>
          <p:cNvSpPr/>
          <p:nvPr/>
        </p:nvSpPr>
        <p:spPr>
          <a:xfrm>
            <a:off x="5124450" y="2190750"/>
            <a:ext cx="3657600" cy="3657600"/>
          </a:xfrm>
          <a:prstGeom prst="ellipse">
            <a:avLst/>
          </a:prstGeom>
          <a:no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Left"/>
          <p:cNvSpPr/>
          <p:nvPr/>
        </p:nvSpPr>
        <p:spPr>
          <a:xfrm>
            <a:off x="3390900" y="2228850"/>
            <a:ext cx="3657600" cy="3657600"/>
          </a:xfrm>
          <a:prstGeom prst="ellipse">
            <a:avLst/>
          </a:prstGeom>
          <a:no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Middle"/>
          <p:cNvSpPr/>
          <p:nvPr/>
        </p:nvSpPr>
        <p:spPr>
          <a:xfrm>
            <a:off x="5114924" y="2438400"/>
            <a:ext cx="1933575" cy="3209925"/>
          </a:xfrm>
          <a:custGeom>
            <a:avLst/>
            <a:gdLst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0005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38150 w 1933575"/>
              <a:gd name="connsiteY3" fmla="*/ 43815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33575" h="3209925">
                <a:moveTo>
                  <a:pt x="914400" y="0"/>
                </a:moveTo>
                <a:lnTo>
                  <a:pt x="781050" y="95250"/>
                </a:lnTo>
                <a:lnTo>
                  <a:pt x="628650" y="219075"/>
                </a:lnTo>
                <a:lnTo>
                  <a:pt x="438150" y="438150"/>
                </a:lnTo>
                <a:lnTo>
                  <a:pt x="247650" y="714375"/>
                </a:lnTo>
                <a:lnTo>
                  <a:pt x="66675" y="1104900"/>
                </a:lnTo>
                <a:cubicBezTo>
                  <a:pt x="44450" y="1212850"/>
                  <a:pt x="12700" y="1292225"/>
                  <a:pt x="0" y="1428750"/>
                </a:cubicBezTo>
                <a:cubicBezTo>
                  <a:pt x="3175" y="1562100"/>
                  <a:pt x="6350" y="1657350"/>
                  <a:pt x="9525" y="1771650"/>
                </a:cubicBezTo>
                <a:cubicBezTo>
                  <a:pt x="22225" y="1879600"/>
                  <a:pt x="53975" y="1987550"/>
                  <a:pt x="76200" y="2095500"/>
                </a:cubicBezTo>
                <a:lnTo>
                  <a:pt x="190500" y="2371725"/>
                </a:lnTo>
                <a:lnTo>
                  <a:pt x="381000" y="2667000"/>
                </a:lnTo>
                <a:lnTo>
                  <a:pt x="552450" y="2876550"/>
                </a:lnTo>
                <a:lnTo>
                  <a:pt x="819150" y="3105150"/>
                </a:lnTo>
                <a:lnTo>
                  <a:pt x="1000125" y="3209925"/>
                </a:lnTo>
                <a:lnTo>
                  <a:pt x="1238250" y="3057525"/>
                </a:lnTo>
                <a:lnTo>
                  <a:pt x="1428750" y="2895600"/>
                </a:lnTo>
                <a:lnTo>
                  <a:pt x="1581150" y="2695575"/>
                </a:lnTo>
                <a:lnTo>
                  <a:pt x="1704975" y="2524125"/>
                </a:lnTo>
                <a:lnTo>
                  <a:pt x="1819275" y="2286000"/>
                </a:lnTo>
                <a:lnTo>
                  <a:pt x="1885950" y="2066925"/>
                </a:lnTo>
                <a:lnTo>
                  <a:pt x="1924050" y="1800225"/>
                </a:lnTo>
                <a:lnTo>
                  <a:pt x="1933575" y="1552575"/>
                </a:lnTo>
                <a:lnTo>
                  <a:pt x="1905000" y="1238250"/>
                </a:lnTo>
                <a:lnTo>
                  <a:pt x="1790700" y="895350"/>
                </a:lnTo>
                <a:lnTo>
                  <a:pt x="1647825" y="638175"/>
                </a:lnTo>
                <a:lnTo>
                  <a:pt x="1504950" y="438150"/>
                </a:lnTo>
                <a:lnTo>
                  <a:pt x="1343025" y="266700"/>
                </a:lnTo>
                <a:lnTo>
                  <a:pt x="1200150" y="152400"/>
                </a:lnTo>
                <a:lnTo>
                  <a:pt x="1076325" y="66675"/>
                </a:lnTo>
                <a:lnTo>
                  <a:pt x="914400" y="0"/>
                </a:lnTo>
                <a:close/>
              </a:path>
            </a:pathLst>
          </a:custGeom>
          <a:solidFill>
            <a:srgbClr val="00B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8503" y="1667530"/>
            <a:ext cx="2126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</a:schemeClr>
                </a:solidFill>
              </a:rPr>
              <a:t>fullOuterJoin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62703" y="3797139"/>
            <a:ext cx="16380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(left, right)</a:t>
            </a:r>
            <a:endParaRPr lang="en-US"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0900" y="3797140"/>
            <a:ext cx="17197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(left, NULL)</a:t>
            </a:r>
            <a:endParaRPr lang="en-US"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55347" y="3773327"/>
            <a:ext cx="19319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(NULL, right)</a:t>
            </a:r>
            <a:endParaRPr lang="en-US" sz="2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0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69BEB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SQL-Like Pairings</a:t>
            </a:r>
            <a:endParaRPr lang="en-US" dirty="0"/>
          </a:p>
        </p:txBody>
      </p:sp>
      <p:sp>
        <p:nvSpPr>
          <p:cNvPr id="12" name="Right"/>
          <p:cNvSpPr/>
          <p:nvPr/>
        </p:nvSpPr>
        <p:spPr>
          <a:xfrm>
            <a:off x="5124450" y="2190750"/>
            <a:ext cx="3657600" cy="3657600"/>
          </a:xfrm>
          <a:prstGeom prst="ellipse">
            <a:avLst/>
          </a:prstGeom>
          <a:no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Left"/>
          <p:cNvSpPr/>
          <p:nvPr/>
        </p:nvSpPr>
        <p:spPr>
          <a:xfrm>
            <a:off x="3390900" y="2228850"/>
            <a:ext cx="3657600" cy="36576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Middle"/>
          <p:cNvSpPr/>
          <p:nvPr/>
        </p:nvSpPr>
        <p:spPr>
          <a:xfrm>
            <a:off x="5114924" y="2438400"/>
            <a:ext cx="1933575" cy="3209925"/>
          </a:xfrm>
          <a:custGeom>
            <a:avLst/>
            <a:gdLst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0005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38150 w 1933575"/>
              <a:gd name="connsiteY3" fmla="*/ 43815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33575" h="3209925">
                <a:moveTo>
                  <a:pt x="914400" y="0"/>
                </a:moveTo>
                <a:lnTo>
                  <a:pt x="781050" y="95250"/>
                </a:lnTo>
                <a:lnTo>
                  <a:pt x="628650" y="219075"/>
                </a:lnTo>
                <a:lnTo>
                  <a:pt x="438150" y="438150"/>
                </a:lnTo>
                <a:lnTo>
                  <a:pt x="247650" y="714375"/>
                </a:lnTo>
                <a:lnTo>
                  <a:pt x="66675" y="1104900"/>
                </a:lnTo>
                <a:cubicBezTo>
                  <a:pt x="44450" y="1212850"/>
                  <a:pt x="12700" y="1292225"/>
                  <a:pt x="0" y="1428750"/>
                </a:cubicBezTo>
                <a:cubicBezTo>
                  <a:pt x="3175" y="1562100"/>
                  <a:pt x="6350" y="1657350"/>
                  <a:pt x="9525" y="1771650"/>
                </a:cubicBezTo>
                <a:cubicBezTo>
                  <a:pt x="22225" y="1879600"/>
                  <a:pt x="53975" y="1987550"/>
                  <a:pt x="76200" y="2095500"/>
                </a:cubicBezTo>
                <a:lnTo>
                  <a:pt x="190500" y="2371725"/>
                </a:lnTo>
                <a:lnTo>
                  <a:pt x="381000" y="2667000"/>
                </a:lnTo>
                <a:lnTo>
                  <a:pt x="552450" y="2876550"/>
                </a:lnTo>
                <a:lnTo>
                  <a:pt x="819150" y="3105150"/>
                </a:lnTo>
                <a:lnTo>
                  <a:pt x="1000125" y="3209925"/>
                </a:lnTo>
                <a:lnTo>
                  <a:pt x="1238250" y="3057525"/>
                </a:lnTo>
                <a:lnTo>
                  <a:pt x="1428750" y="2895600"/>
                </a:lnTo>
                <a:lnTo>
                  <a:pt x="1581150" y="2695575"/>
                </a:lnTo>
                <a:lnTo>
                  <a:pt x="1704975" y="2524125"/>
                </a:lnTo>
                <a:lnTo>
                  <a:pt x="1819275" y="2286000"/>
                </a:lnTo>
                <a:lnTo>
                  <a:pt x="1885950" y="2066925"/>
                </a:lnTo>
                <a:lnTo>
                  <a:pt x="1924050" y="1800225"/>
                </a:lnTo>
                <a:lnTo>
                  <a:pt x="1933575" y="1552575"/>
                </a:lnTo>
                <a:lnTo>
                  <a:pt x="1905000" y="1238250"/>
                </a:lnTo>
                <a:lnTo>
                  <a:pt x="1790700" y="895350"/>
                </a:lnTo>
                <a:lnTo>
                  <a:pt x="1647825" y="638175"/>
                </a:lnTo>
                <a:lnTo>
                  <a:pt x="1504950" y="438150"/>
                </a:lnTo>
                <a:lnTo>
                  <a:pt x="1343025" y="266700"/>
                </a:lnTo>
                <a:lnTo>
                  <a:pt x="1200150" y="152400"/>
                </a:lnTo>
                <a:lnTo>
                  <a:pt x="1076325" y="66675"/>
                </a:lnTo>
                <a:lnTo>
                  <a:pt x="914400" y="0"/>
                </a:lnTo>
                <a:close/>
              </a:path>
            </a:pathLst>
          </a:custGeom>
          <a:solidFill>
            <a:srgbClr val="00B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7560" y="1667530"/>
            <a:ext cx="1288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</a:schemeClr>
                </a:solidFill>
              </a:rPr>
              <a:t>leftJoin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0900" y="3797140"/>
            <a:ext cx="17197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(left, NULL)</a:t>
            </a:r>
            <a:endParaRPr lang="en-US"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62703" y="3797139"/>
            <a:ext cx="16380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(left, right)</a:t>
            </a:r>
            <a:endParaRPr lang="en-US" sz="2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6037490" y="2865637"/>
            <a:ext cx="0" cy="126276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37490" y="2865637"/>
            <a:ext cx="3230336" cy="126276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2"/>
          </p:cNvCxnSpPr>
          <p:nvPr/>
        </p:nvCxnSpPr>
        <p:spPr>
          <a:xfrm flipH="1">
            <a:off x="2902406" y="2869712"/>
            <a:ext cx="3135084" cy="1258688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Mechanics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35286" y="1485900"/>
            <a:ext cx="2604407" cy="1379737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Driver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00201" y="4128400"/>
            <a:ext cx="2604407" cy="38372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958819" y="4128400"/>
            <a:ext cx="2604407" cy="38372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35286" y="4128400"/>
            <a:ext cx="2604407" cy="38372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57788" y="2016579"/>
            <a:ext cx="1759404" cy="726621"/>
          </a:xfrm>
          <a:prstGeom prst="roundRect">
            <a:avLst/>
          </a:prstGeom>
          <a:solidFill>
            <a:schemeClr val="accent2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Spark Context</a:t>
            </a:r>
          </a:p>
        </p:txBody>
      </p:sp>
      <p:cxnSp>
        <p:nvCxnSpPr>
          <p:cNvPr id="18" name="Straight Arrow Connector 17"/>
          <p:cNvCxnSpPr>
            <a:stCxn id="10" idx="2"/>
            <a:endCxn id="14" idx="0"/>
          </p:cNvCxnSpPr>
          <p:nvPr/>
        </p:nvCxnSpPr>
        <p:spPr>
          <a:xfrm flipH="1">
            <a:off x="2902405" y="2743200"/>
            <a:ext cx="3135085" cy="13852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6" idx="0"/>
          </p:cNvCxnSpPr>
          <p:nvPr/>
        </p:nvCxnSpPr>
        <p:spPr>
          <a:xfrm>
            <a:off x="6037490" y="2743200"/>
            <a:ext cx="0" cy="13852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>
            <a:off x="6037490" y="2743200"/>
            <a:ext cx="3223533" cy="138520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735286" y="2485990"/>
            <a:ext cx="2604407" cy="38372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295191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SQL-Like Pairings</a:t>
            </a:r>
            <a:endParaRPr lang="en-US" dirty="0"/>
          </a:p>
        </p:txBody>
      </p:sp>
      <p:sp>
        <p:nvSpPr>
          <p:cNvPr id="12" name="Right"/>
          <p:cNvSpPr/>
          <p:nvPr/>
        </p:nvSpPr>
        <p:spPr>
          <a:xfrm>
            <a:off x="5124450" y="2190750"/>
            <a:ext cx="3657600" cy="3657600"/>
          </a:xfrm>
          <a:prstGeom prst="ellipse">
            <a:avLst/>
          </a:prstGeom>
          <a:solidFill>
            <a:srgbClr val="469BEB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Left"/>
          <p:cNvSpPr/>
          <p:nvPr/>
        </p:nvSpPr>
        <p:spPr>
          <a:xfrm>
            <a:off x="3390900" y="2228850"/>
            <a:ext cx="3657600" cy="3657600"/>
          </a:xfrm>
          <a:prstGeom prst="ellipse">
            <a:avLst/>
          </a:prstGeom>
          <a:no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Middle"/>
          <p:cNvSpPr/>
          <p:nvPr/>
        </p:nvSpPr>
        <p:spPr>
          <a:xfrm>
            <a:off x="5114924" y="2438400"/>
            <a:ext cx="1933575" cy="3209925"/>
          </a:xfrm>
          <a:custGeom>
            <a:avLst/>
            <a:gdLst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0005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90525 w 1924050"/>
              <a:gd name="connsiteY10" fmla="*/ 273367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57150 w 1924050"/>
              <a:gd name="connsiteY8" fmla="*/ 2066925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82880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04875 w 1924050"/>
              <a:gd name="connsiteY0" fmla="*/ 0 h 3209925"/>
              <a:gd name="connsiteX1" fmla="*/ 771525 w 1924050"/>
              <a:gd name="connsiteY1" fmla="*/ 95250 h 3209925"/>
              <a:gd name="connsiteX2" fmla="*/ 619125 w 1924050"/>
              <a:gd name="connsiteY2" fmla="*/ 219075 h 3209925"/>
              <a:gd name="connsiteX3" fmla="*/ 419100 w 1924050"/>
              <a:gd name="connsiteY3" fmla="*/ 419100 h 3209925"/>
              <a:gd name="connsiteX4" fmla="*/ 209550 w 1924050"/>
              <a:gd name="connsiteY4" fmla="*/ 714375 h 3209925"/>
              <a:gd name="connsiteX5" fmla="*/ 57150 w 1924050"/>
              <a:gd name="connsiteY5" fmla="*/ 1104900 h 3209925"/>
              <a:gd name="connsiteX6" fmla="*/ 0 w 1924050"/>
              <a:gd name="connsiteY6" fmla="*/ 1485900 h 3209925"/>
              <a:gd name="connsiteX7" fmla="*/ 0 w 1924050"/>
              <a:gd name="connsiteY7" fmla="*/ 1771650 h 3209925"/>
              <a:gd name="connsiteX8" fmla="*/ 66675 w 1924050"/>
              <a:gd name="connsiteY8" fmla="*/ 2095500 h 3209925"/>
              <a:gd name="connsiteX9" fmla="*/ 180975 w 1924050"/>
              <a:gd name="connsiteY9" fmla="*/ 2371725 h 3209925"/>
              <a:gd name="connsiteX10" fmla="*/ 323850 w 1924050"/>
              <a:gd name="connsiteY10" fmla="*/ 2638425 h 3209925"/>
              <a:gd name="connsiteX11" fmla="*/ 542925 w 1924050"/>
              <a:gd name="connsiteY11" fmla="*/ 2876550 h 3209925"/>
              <a:gd name="connsiteX12" fmla="*/ 809625 w 1924050"/>
              <a:gd name="connsiteY12" fmla="*/ 3105150 h 3209925"/>
              <a:gd name="connsiteX13" fmla="*/ 990600 w 1924050"/>
              <a:gd name="connsiteY13" fmla="*/ 3209925 h 3209925"/>
              <a:gd name="connsiteX14" fmla="*/ 1228725 w 1924050"/>
              <a:gd name="connsiteY14" fmla="*/ 3057525 h 3209925"/>
              <a:gd name="connsiteX15" fmla="*/ 1419225 w 1924050"/>
              <a:gd name="connsiteY15" fmla="*/ 2895600 h 3209925"/>
              <a:gd name="connsiteX16" fmla="*/ 1571625 w 1924050"/>
              <a:gd name="connsiteY16" fmla="*/ 2695575 h 3209925"/>
              <a:gd name="connsiteX17" fmla="*/ 1695450 w 1924050"/>
              <a:gd name="connsiteY17" fmla="*/ 2524125 h 3209925"/>
              <a:gd name="connsiteX18" fmla="*/ 1809750 w 1924050"/>
              <a:gd name="connsiteY18" fmla="*/ 2286000 h 3209925"/>
              <a:gd name="connsiteX19" fmla="*/ 1876425 w 1924050"/>
              <a:gd name="connsiteY19" fmla="*/ 2066925 h 3209925"/>
              <a:gd name="connsiteX20" fmla="*/ 1914525 w 1924050"/>
              <a:gd name="connsiteY20" fmla="*/ 1800225 h 3209925"/>
              <a:gd name="connsiteX21" fmla="*/ 1924050 w 1924050"/>
              <a:gd name="connsiteY21" fmla="*/ 1552575 h 3209925"/>
              <a:gd name="connsiteX22" fmla="*/ 1895475 w 1924050"/>
              <a:gd name="connsiteY22" fmla="*/ 1238250 h 3209925"/>
              <a:gd name="connsiteX23" fmla="*/ 1781175 w 1924050"/>
              <a:gd name="connsiteY23" fmla="*/ 895350 h 3209925"/>
              <a:gd name="connsiteX24" fmla="*/ 1638300 w 1924050"/>
              <a:gd name="connsiteY24" fmla="*/ 638175 h 3209925"/>
              <a:gd name="connsiteX25" fmla="*/ 1495425 w 1924050"/>
              <a:gd name="connsiteY25" fmla="*/ 438150 h 3209925"/>
              <a:gd name="connsiteX26" fmla="*/ 1333500 w 1924050"/>
              <a:gd name="connsiteY26" fmla="*/ 266700 h 3209925"/>
              <a:gd name="connsiteX27" fmla="*/ 1190625 w 1924050"/>
              <a:gd name="connsiteY27" fmla="*/ 152400 h 3209925"/>
              <a:gd name="connsiteX28" fmla="*/ 1066800 w 1924050"/>
              <a:gd name="connsiteY28" fmla="*/ 66675 h 3209925"/>
              <a:gd name="connsiteX29" fmla="*/ 904875 w 1924050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33375 w 1933575"/>
              <a:gd name="connsiteY10" fmla="*/ 2638425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19075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28625 w 1933575"/>
              <a:gd name="connsiteY3" fmla="*/ 41910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  <a:gd name="connsiteX0" fmla="*/ 914400 w 1933575"/>
              <a:gd name="connsiteY0" fmla="*/ 0 h 3209925"/>
              <a:gd name="connsiteX1" fmla="*/ 781050 w 1933575"/>
              <a:gd name="connsiteY1" fmla="*/ 95250 h 3209925"/>
              <a:gd name="connsiteX2" fmla="*/ 628650 w 1933575"/>
              <a:gd name="connsiteY2" fmla="*/ 219075 h 3209925"/>
              <a:gd name="connsiteX3" fmla="*/ 438150 w 1933575"/>
              <a:gd name="connsiteY3" fmla="*/ 438150 h 3209925"/>
              <a:gd name="connsiteX4" fmla="*/ 247650 w 1933575"/>
              <a:gd name="connsiteY4" fmla="*/ 714375 h 3209925"/>
              <a:gd name="connsiteX5" fmla="*/ 66675 w 1933575"/>
              <a:gd name="connsiteY5" fmla="*/ 1104900 h 3209925"/>
              <a:gd name="connsiteX6" fmla="*/ 0 w 1933575"/>
              <a:gd name="connsiteY6" fmla="*/ 1428750 h 3209925"/>
              <a:gd name="connsiteX7" fmla="*/ 9525 w 1933575"/>
              <a:gd name="connsiteY7" fmla="*/ 1771650 h 3209925"/>
              <a:gd name="connsiteX8" fmla="*/ 76200 w 1933575"/>
              <a:gd name="connsiteY8" fmla="*/ 2095500 h 3209925"/>
              <a:gd name="connsiteX9" fmla="*/ 190500 w 1933575"/>
              <a:gd name="connsiteY9" fmla="*/ 2371725 h 3209925"/>
              <a:gd name="connsiteX10" fmla="*/ 381000 w 1933575"/>
              <a:gd name="connsiteY10" fmla="*/ 2667000 h 3209925"/>
              <a:gd name="connsiteX11" fmla="*/ 552450 w 1933575"/>
              <a:gd name="connsiteY11" fmla="*/ 2876550 h 3209925"/>
              <a:gd name="connsiteX12" fmla="*/ 819150 w 1933575"/>
              <a:gd name="connsiteY12" fmla="*/ 3105150 h 3209925"/>
              <a:gd name="connsiteX13" fmla="*/ 1000125 w 1933575"/>
              <a:gd name="connsiteY13" fmla="*/ 3209925 h 3209925"/>
              <a:gd name="connsiteX14" fmla="*/ 1238250 w 1933575"/>
              <a:gd name="connsiteY14" fmla="*/ 3057525 h 3209925"/>
              <a:gd name="connsiteX15" fmla="*/ 1428750 w 1933575"/>
              <a:gd name="connsiteY15" fmla="*/ 2895600 h 3209925"/>
              <a:gd name="connsiteX16" fmla="*/ 1581150 w 1933575"/>
              <a:gd name="connsiteY16" fmla="*/ 2695575 h 3209925"/>
              <a:gd name="connsiteX17" fmla="*/ 1704975 w 1933575"/>
              <a:gd name="connsiteY17" fmla="*/ 2524125 h 3209925"/>
              <a:gd name="connsiteX18" fmla="*/ 1819275 w 1933575"/>
              <a:gd name="connsiteY18" fmla="*/ 2286000 h 3209925"/>
              <a:gd name="connsiteX19" fmla="*/ 1885950 w 1933575"/>
              <a:gd name="connsiteY19" fmla="*/ 2066925 h 3209925"/>
              <a:gd name="connsiteX20" fmla="*/ 1924050 w 1933575"/>
              <a:gd name="connsiteY20" fmla="*/ 1800225 h 3209925"/>
              <a:gd name="connsiteX21" fmla="*/ 1933575 w 1933575"/>
              <a:gd name="connsiteY21" fmla="*/ 1552575 h 3209925"/>
              <a:gd name="connsiteX22" fmla="*/ 1905000 w 1933575"/>
              <a:gd name="connsiteY22" fmla="*/ 1238250 h 3209925"/>
              <a:gd name="connsiteX23" fmla="*/ 1790700 w 1933575"/>
              <a:gd name="connsiteY23" fmla="*/ 895350 h 3209925"/>
              <a:gd name="connsiteX24" fmla="*/ 1647825 w 1933575"/>
              <a:gd name="connsiteY24" fmla="*/ 638175 h 3209925"/>
              <a:gd name="connsiteX25" fmla="*/ 1504950 w 1933575"/>
              <a:gd name="connsiteY25" fmla="*/ 438150 h 3209925"/>
              <a:gd name="connsiteX26" fmla="*/ 1343025 w 1933575"/>
              <a:gd name="connsiteY26" fmla="*/ 266700 h 3209925"/>
              <a:gd name="connsiteX27" fmla="*/ 1200150 w 1933575"/>
              <a:gd name="connsiteY27" fmla="*/ 152400 h 3209925"/>
              <a:gd name="connsiteX28" fmla="*/ 1076325 w 1933575"/>
              <a:gd name="connsiteY28" fmla="*/ 66675 h 3209925"/>
              <a:gd name="connsiteX29" fmla="*/ 914400 w 1933575"/>
              <a:gd name="connsiteY29" fmla="*/ 0 h 320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33575" h="3209925">
                <a:moveTo>
                  <a:pt x="914400" y="0"/>
                </a:moveTo>
                <a:lnTo>
                  <a:pt x="781050" y="95250"/>
                </a:lnTo>
                <a:lnTo>
                  <a:pt x="628650" y="219075"/>
                </a:lnTo>
                <a:lnTo>
                  <a:pt x="438150" y="438150"/>
                </a:lnTo>
                <a:lnTo>
                  <a:pt x="247650" y="714375"/>
                </a:lnTo>
                <a:lnTo>
                  <a:pt x="66675" y="1104900"/>
                </a:lnTo>
                <a:cubicBezTo>
                  <a:pt x="44450" y="1212850"/>
                  <a:pt x="12700" y="1292225"/>
                  <a:pt x="0" y="1428750"/>
                </a:cubicBezTo>
                <a:cubicBezTo>
                  <a:pt x="3175" y="1562100"/>
                  <a:pt x="6350" y="1657350"/>
                  <a:pt x="9525" y="1771650"/>
                </a:cubicBezTo>
                <a:cubicBezTo>
                  <a:pt x="22225" y="1879600"/>
                  <a:pt x="53975" y="1987550"/>
                  <a:pt x="76200" y="2095500"/>
                </a:cubicBezTo>
                <a:lnTo>
                  <a:pt x="190500" y="2371725"/>
                </a:lnTo>
                <a:lnTo>
                  <a:pt x="381000" y="2667000"/>
                </a:lnTo>
                <a:lnTo>
                  <a:pt x="552450" y="2876550"/>
                </a:lnTo>
                <a:lnTo>
                  <a:pt x="819150" y="3105150"/>
                </a:lnTo>
                <a:lnTo>
                  <a:pt x="1000125" y="3209925"/>
                </a:lnTo>
                <a:lnTo>
                  <a:pt x="1238250" y="3057525"/>
                </a:lnTo>
                <a:lnTo>
                  <a:pt x="1428750" y="2895600"/>
                </a:lnTo>
                <a:lnTo>
                  <a:pt x="1581150" y="2695575"/>
                </a:lnTo>
                <a:lnTo>
                  <a:pt x="1704975" y="2524125"/>
                </a:lnTo>
                <a:lnTo>
                  <a:pt x="1819275" y="2286000"/>
                </a:lnTo>
                <a:lnTo>
                  <a:pt x="1885950" y="2066925"/>
                </a:lnTo>
                <a:lnTo>
                  <a:pt x="1924050" y="1800225"/>
                </a:lnTo>
                <a:lnTo>
                  <a:pt x="1933575" y="1552575"/>
                </a:lnTo>
                <a:lnTo>
                  <a:pt x="1905000" y="1238250"/>
                </a:lnTo>
                <a:lnTo>
                  <a:pt x="1790700" y="895350"/>
                </a:lnTo>
                <a:lnTo>
                  <a:pt x="1647825" y="638175"/>
                </a:lnTo>
                <a:lnTo>
                  <a:pt x="1504950" y="438150"/>
                </a:lnTo>
                <a:lnTo>
                  <a:pt x="1343025" y="266700"/>
                </a:lnTo>
                <a:lnTo>
                  <a:pt x="1200150" y="152400"/>
                </a:lnTo>
                <a:lnTo>
                  <a:pt x="1076325" y="66675"/>
                </a:lnTo>
                <a:lnTo>
                  <a:pt x="914400" y="0"/>
                </a:lnTo>
                <a:close/>
              </a:path>
            </a:pathLst>
          </a:custGeom>
          <a:solidFill>
            <a:srgbClr val="00B050"/>
          </a:solidFill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24132" y="1668185"/>
            <a:ext cx="1515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</a:schemeClr>
                </a:solidFill>
              </a:rPr>
              <a:t>rightJoin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5347" y="3773327"/>
            <a:ext cx="19319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(NULL, right)</a:t>
            </a:r>
            <a:endParaRPr lang="en-US"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62703" y="3797139"/>
            <a:ext cx="16380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</a:rPr>
              <a:t>(left, right)</a:t>
            </a:r>
            <a:endParaRPr lang="en-US" sz="2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8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Arrow Connector 88"/>
          <p:cNvCxnSpPr>
            <a:stCxn id="8" idx="3"/>
          </p:cNvCxnSpPr>
          <p:nvPr/>
        </p:nvCxnSpPr>
        <p:spPr>
          <a:xfrm>
            <a:off x="3246793" y="2819382"/>
            <a:ext cx="3001607" cy="1978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6722"/>
                </a:solidFill>
              </a:rPr>
              <a:t>Pair Methods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04988" y="1668185"/>
            <a:ext cx="3182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</a:schemeClr>
                </a:solidFill>
              </a:rPr>
              <a:t>cogroup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sz="2800" dirty="0" err="1" smtClean="0">
                <a:solidFill>
                  <a:schemeClr val="tx1">
                    <a:lumMod val="50000"/>
                  </a:schemeClr>
                </a:solidFill>
              </a:rPr>
              <a:t>groupWith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79869" y="2543156"/>
            <a:ext cx="2066924" cy="2209807"/>
            <a:chOff x="1179869" y="2543156"/>
            <a:chExt cx="2066924" cy="2209807"/>
          </a:xfrm>
        </p:grpSpPr>
        <p:grpSp>
          <p:nvGrpSpPr>
            <p:cNvPr id="17" name="Group 16"/>
            <p:cNvGrpSpPr/>
            <p:nvPr/>
          </p:nvGrpSpPr>
          <p:grpSpPr>
            <a:xfrm>
              <a:off x="1179869" y="2543156"/>
              <a:ext cx="2066924" cy="552452"/>
              <a:chOff x="2795588" y="2533649"/>
              <a:chExt cx="2066924" cy="5524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795588" y="2533650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829050" y="2533649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1179869" y="3095608"/>
              <a:ext cx="2066924" cy="552452"/>
              <a:chOff x="2795588" y="2533649"/>
              <a:chExt cx="2066924" cy="552452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795588" y="2533650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829050" y="2533649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179869" y="3648059"/>
              <a:ext cx="2066924" cy="552452"/>
              <a:chOff x="2795588" y="2533649"/>
              <a:chExt cx="2066924" cy="552452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795588" y="2533650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829050" y="2533649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179869" y="4200511"/>
              <a:ext cx="2066924" cy="552452"/>
              <a:chOff x="2795588" y="2533649"/>
              <a:chExt cx="2066924" cy="552452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2795588" y="2533650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829050" y="2533649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507331" y="2558504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512094" y="3677290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12094" y="3125572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12094" y="4210677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45556" y="3663408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C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45556" y="2557771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45556" y="4215859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D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45556" y="3110193"/>
              <a:ext cx="378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B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018944" y="2558504"/>
            <a:ext cx="2066924" cy="1657355"/>
            <a:chOff x="9018944" y="2558504"/>
            <a:chExt cx="2066924" cy="1657355"/>
          </a:xfrm>
        </p:grpSpPr>
        <p:grpSp>
          <p:nvGrpSpPr>
            <p:cNvPr id="33" name="Group 32"/>
            <p:cNvGrpSpPr/>
            <p:nvPr/>
          </p:nvGrpSpPr>
          <p:grpSpPr>
            <a:xfrm>
              <a:off x="9018944" y="2558504"/>
              <a:ext cx="2066924" cy="552452"/>
              <a:chOff x="2795588" y="2533649"/>
              <a:chExt cx="2066924" cy="55245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795588" y="2533650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829050" y="2533649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9018944" y="3110956"/>
              <a:ext cx="2066924" cy="552452"/>
              <a:chOff x="2795588" y="2533649"/>
              <a:chExt cx="2066924" cy="552452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795588" y="2533650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829050" y="2533649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9018944" y="3663407"/>
              <a:ext cx="2066924" cy="552452"/>
              <a:chOff x="2795588" y="2533649"/>
              <a:chExt cx="2066924" cy="552452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795588" y="2533650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829050" y="2533649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9351169" y="3124839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351169" y="2573120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384631" y="2572387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E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351169" y="3662615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384631" y="3110957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F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360586" y="3677290"/>
              <a:ext cx="417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627319" y="2543156"/>
            <a:ext cx="2937361" cy="1662538"/>
            <a:chOff x="4238625" y="2524090"/>
            <a:chExt cx="2937361" cy="1662538"/>
          </a:xfrm>
        </p:grpSpPr>
        <p:grpSp>
          <p:nvGrpSpPr>
            <p:cNvPr id="65" name="Group 64"/>
            <p:cNvGrpSpPr/>
            <p:nvPr/>
          </p:nvGrpSpPr>
          <p:grpSpPr>
            <a:xfrm>
              <a:off x="4238625" y="2524090"/>
              <a:ext cx="2890837" cy="552452"/>
              <a:chOff x="2795588" y="2533649"/>
              <a:chExt cx="2066924" cy="552452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2795588" y="2533650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829050" y="2533649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238625" y="3076542"/>
              <a:ext cx="2890837" cy="552452"/>
              <a:chOff x="2795588" y="2533649"/>
              <a:chExt cx="2066924" cy="552452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2795588" y="2533650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829050" y="2533649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4238625" y="3628993"/>
              <a:ext cx="2890837" cy="552452"/>
              <a:chOff x="2795588" y="2533649"/>
              <a:chExt cx="2066924" cy="55245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2795588" y="2533650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829050" y="2533649"/>
                <a:ext cx="1033462" cy="552451"/>
              </a:xfrm>
              <a:prstGeom prst="rect">
                <a:avLst/>
              </a:prstGeom>
              <a:grpFill/>
              <a:ln w="38100">
                <a:solidFill>
                  <a:srgbClr val="0803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4776828" y="3663408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76828" y="3091111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46732" y="3639143"/>
              <a:ext cx="1320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([],[F,G])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642361" y="2538705"/>
              <a:ext cx="1533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([A,B],[E])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75014" y="3081707"/>
              <a:ext cx="1463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([C,D], [])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76828" y="2558487"/>
              <a:ext cx="369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cxnSp>
        <p:nvCxnSpPr>
          <p:cNvPr id="90" name="Straight Arrow Connector 89"/>
          <p:cNvCxnSpPr>
            <a:stCxn id="26" idx="3"/>
          </p:cNvCxnSpPr>
          <p:nvPr/>
        </p:nvCxnSpPr>
        <p:spPr>
          <a:xfrm flipV="1">
            <a:off x="3246793" y="2839163"/>
            <a:ext cx="3001607" cy="53267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34" idx="1"/>
          </p:cNvCxnSpPr>
          <p:nvPr/>
        </p:nvCxnSpPr>
        <p:spPr>
          <a:xfrm flipH="1">
            <a:off x="7353300" y="2834731"/>
            <a:ext cx="1665644" cy="4432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9" idx="3"/>
          </p:cNvCxnSpPr>
          <p:nvPr/>
        </p:nvCxnSpPr>
        <p:spPr>
          <a:xfrm flipV="1">
            <a:off x="3246793" y="3387182"/>
            <a:ext cx="3001607" cy="53710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2" idx="3"/>
          </p:cNvCxnSpPr>
          <p:nvPr/>
        </p:nvCxnSpPr>
        <p:spPr>
          <a:xfrm flipV="1">
            <a:off x="3246793" y="3386449"/>
            <a:ext cx="3001607" cy="1090288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7" idx="1"/>
          </p:cNvCxnSpPr>
          <p:nvPr/>
        </p:nvCxnSpPr>
        <p:spPr>
          <a:xfrm flipH="1">
            <a:off x="7248525" y="3387183"/>
            <a:ext cx="1770419" cy="532636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40" idx="1"/>
          </p:cNvCxnSpPr>
          <p:nvPr/>
        </p:nvCxnSpPr>
        <p:spPr>
          <a:xfrm flipH="1" flipV="1">
            <a:off x="7248525" y="3931593"/>
            <a:ext cx="1770419" cy="804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40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saveAs</a:t>
            </a:r>
            <a:r>
              <a:rPr lang="en-US" dirty="0" smtClean="0"/>
              <a:t>(</a:t>
            </a:r>
            <a:r>
              <a:rPr lang="en-US" dirty="0" err="1" smtClean="0"/>
              <a:t>NewAPI</a:t>
            </a:r>
            <a:r>
              <a:rPr lang="en-US" dirty="0" smtClean="0"/>
              <a:t>)</a:t>
            </a:r>
            <a:r>
              <a:rPr lang="en-US" dirty="0" err="1" smtClean="0"/>
              <a:t>HadoopFile</a:t>
            </a:r>
            <a:endParaRPr lang="en-US" dirty="0" smtClean="0"/>
          </a:p>
          <a:p>
            <a:pPr lvl="1"/>
            <a:r>
              <a:rPr lang="en-US" dirty="0" smtClean="0"/>
              <a:t>path</a:t>
            </a:r>
          </a:p>
          <a:p>
            <a:pPr lvl="1"/>
            <a:r>
              <a:rPr lang="en-US" dirty="0" err="1" smtClean="0"/>
              <a:t>keyClass</a:t>
            </a:r>
            <a:endParaRPr lang="en-US" dirty="0" smtClean="0"/>
          </a:p>
          <a:p>
            <a:pPr lvl="1"/>
            <a:r>
              <a:rPr lang="en-US" dirty="0" err="1" smtClean="0"/>
              <a:t>valueClass</a:t>
            </a:r>
            <a:endParaRPr lang="en-US" dirty="0" smtClean="0"/>
          </a:p>
          <a:p>
            <a:pPr lvl="1"/>
            <a:r>
              <a:rPr lang="en-US" dirty="0" err="1" smtClean="0"/>
              <a:t>outputFormatClass</a:t>
            </a:r>
            <a:endParaRPr lang="en-US" dirty="0" smtClean="0"/>
          </a:p>
          <a:p>
            <a:r>
              <a:rPr lang="en-US" dirty="0" err="1" smtClean="0"/>
              <a:t>saveAs</a:t>
            </a:r>
            <a:r>
              <a:rPr lang="en-US" dirty="0" smtClean="0"/>
              <a:t>(</a:t>
            </a:r>
            <a:r>
              <a:rPr lang="en-US" dirty="0" err="1" smtClean="0"/>
              <a:t>NewAPI</a:t>
            </a:r>
            <a:r>
              <a:rPr lang="en-US" dirty="0" smtClean="0"/>
              <a:t>)</a:t>
            </a:r>
            <a:r>
              <a:rPr lang="en-US" dirty="0" err="1" smtClean="0"/>
              <a:t>HadoopDataSet</a:t>
            </a:r>
            <a:endParaRPr lang="en-US" dirty="0" smtClean="0"/>
          </a:p>
          <a:p>
            <a:pPr lvl="1"/>
            <a:r>
              <a:rPr lang="en-US" dirty="0" err="1" smtClean="0"/>
              <a:t>conf</a:t>
            </a:r>
            <a:endParaRPr lang="en-US" dirty="0" smtClean="0"/>
          </a:p>
          <a:p>
            <a:r>
              <a:rPr lang="en-US" dirty="0" err="1" smtClean="0"/>
              <a:t>saveAsSequenceFile</a:t>
            </a:r>
            <a:endParaRPr lang="en-US" dirty="0" smtClean="0"/>
          </a:p>
          <a:p>
            <a:pPr lvl="1"/>
            <a:r>
              <a:rPr lang="en-US" dirty="0" err="1" smtClean="0"/>
              <a:t>saveAsHadoopFile</a:t>
            </a:r>
            <a:r>
              <a:rPr lang="en-US" dirty="0" smtClean="0"/>
              <a:t>(path, </a:t>
            </a:r>
            <a:r>
              <a:rPr lang="en-US" dirty="0" err="1" smtClean="0"/>
              <a:t>keyClass</a:t>
            </a:r>
            <a:r>
              <a:rPr lang="en-US" dirty="0" smtClean="0"/>
              <a:t>, </a:t>
            </a:r>
            <a:r>
              <a:rPr lang="en-US" dirty="0" err="1" smtClean="0"/>
              <a:t>valueClass</a:t>
            </a:r>
            <a:r>
              <a:rPr lang="en-US" dirty="0"/>
              <a:t>, </a:t>
            </a:r>
            <a:r>
              <a:rPr lang="en-US" b="1" dirty="0" err="1" smtClean="0"/>
              <a:t>SequenceFileOutputFormat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0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3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05133" y="2400300"/>
            <a:ext cx="1311549" cy="514350"/>
            <a:chOff x="1119187" y="2876550"/>
            <a:chExt cx="1128055" cy="514350"/>
          </a:xfrm>
        </p:grpSpPr>
        <p:sp>
          <p:nvSpPr>
            <p:cNvPr id="7" name="Rectangle 6"/>
            <p:cNvSpPr/>
            <p:nvPr/>
          </p:nvSpPr>
          <p:spPr>
            <a:xfrm>
              <a:off x="1119187" y="2876550"/>
              <a:ext cx="1128055" cy="514350"/>
            </a:xfrm>
            <a:prstGeom prst="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633" y="2902892"/>
              <a:ext cx="10550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1,2,3,4,5</a:t>
              </a:r>
              <a:endParaRPr lang="en-US" sz="2400" dirty="0"/>
            </a:p>
          </p:txBody>
        </p:sp>
      </p:grpSp>
      <p:cxnSp>
        <p:nvCxnSpPr>
          <p:cNvPr id="14" name="Straight Connector 13"/>
          <p:cNvCxnSpPr>
            <a:stCxn id="7" idx="3"/>
          </p:cNvCxnSpPr>
          <p:nvPr/>
        </p:nvCxnSpPr>
        <p:spPr>
          <a:xfrm>
            <a:off x="2416678" y="2657475"/>
            <a:ext cx="294924" cy="0"/>
          </a:xfrm>
          <a:prstGeom prst="line">
            <a:avLst/>
          </a:prstGeom>
          <a:ln w="38100">
            <a:solidFill>
              <a:srgbClr val="0803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49702" y="2426642"/>
            <a:ext cx="332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Thread.sleep</a:t>
            </a:r>
            <a:r>
              <a:rPr lang="en-US" sz="2400" dirty="0" smtClean="0"/>
              <a:t>(10000); x*x</a:t>
            </a:r>
            <a:endParaRPr lang="en-US" sz="2400" dirty="0"/>
          </a:p>
        </p:txBody>
      </p:sp>
      <p:cxnSp>
        <p:nvCxnSpPr>
          <p:cNvPr id="18" name="Straight Arrow Connector 17"/>
          <p:cNvCxnSpPr>
            <a:stCxn id="16" idx="3"/>
          </p:cNvCxnSpPr>
          <p:nvPr/>
        </p:nvCxnSpPr>
        <p:spPr>
          <a:xfrm>
            <a:off x="6072728" y="2657475"/>
            <a:ext cx="544124" cy="2528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630982" y="2398066"/>
            <a:ext cx="1703909" cy="514350"/>
            <a:chOff x="1119187" y="2876550"/>
            <a:chExt cx="1491524" cy="514350"/>
          </a:xfrm>
        </p:grpSpPr>
        <p:sp>
          <p:nvSpPr>
            <p:cNvPr id="20" name="Rectangle 19"/>
            <p:cNvSpPr/>
            <p:nvPr/>
          </p:nvSpPr>
          <p:spPr>
            <a:xfrm>
              <a:off x="1119187" y="2876550"/>
              <a:ext cx="1491524" cy="514350"/>
            </a:xfrm>
            <a:prstGeom prst="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81857" y="2907654"/>
              <a:ext cx="1348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1,4,9,16,25</a:t>
              </a:r>
              <a:endParaRPr lang="en-US" sz="2400" dirty="0"/>
            </a:p>
          </p:txBody>
        </p:sp>
      </p:grpSp>
      <p:cxnSp>
        <p:nvCxnSpPr>
          <p:cNvPr id="22" name="Straight Connector 21"/>
          <p:cNvCxnSpPr>
            <a:stCxn id="20" idx="3"/>
          </p:cNvCxnSpPr>
          <p:nvPr/>
        </p:nvCxnSpPr>
        <p:spPr>
          <a:xfrm>
            <a:off x="8334893" y="2655241"/>
            <a:ext cx="280623" cy="2234"/>
          </a:xfrm>
          <a:prstGeom prst="line">
            <a:avLst/>
          </a:prstGeom>
          <a:ln w="38100">
            <a:solidFill>
              <a:srgbClr val="0803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44091" y="2426641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x+1</a:t>
            </a:r>
            <a:endParaRPr lang="en-US" sz="2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9874579" y="2398066"/>
            <a:ext cx="1860295" cy="514350"/>
            <a:chOff x="1119188" y="2876550"/>
            <a:chExt cx="1600200" cy="514350"/>
          </a:xfrm>
        </p:grpSpPr>
        <p:sp>
          <p:nvSpPr>
            <p:cNvPr id="26" name="Rectangle 25"/>
            <p:cNvSpPr/>
            <p:nvPr/>
          </p:nvSpPr>
          <p:spPr>
            <a:xfrm>
              <a:off x="1119188" y="2876550"/>
              <a:ext cx="1600200" cy="514350"/>
            </a:xfrm>
            <a:prstGeom prst="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68223" y="2902892"/>
              <a:ext cx="14605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2,5,10,17,26</a:t>
              </a:r>
              <a:endParaRPr lang="en-US" sz="2400" dirty="0"/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 flipV="1">
            <a:off x="9301736" y="2655241"/>
            <a:ext cx="563318" cy="2234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62515" y="2657475"/>
            <a:ext cx="534599" cy="2528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828925" y="2886073"/>
            <a:ext cx="2676525" cy="0"/>
          </a:xfrm>
          <a:prstGeom prst="line">
            <a:avLst/>
          </a:prstGeom>
          <a:ln w="57150">
            <a:solidFill>
              <a:srgbClr val="BB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41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05133" y="2400300"/>
            <a:ext cx="1311549" cy="514350"/>
            <a:chOff x="1119187" y="2876550"/>
            <a:chExt cx="1128055" cy="514350"/>
          </a:xfrm>
        </p:grpSpPr>
        <p:sp>
          <p:nvSpPr>
            <p:cNvPr id="7" name="Rectangle 6"/>
            <p:cNvSpPr/>
            <p:nvPr/>
          </p:nvSpPr>
          <p:spPr>
            <a:xfrm>
              <a:off x="1119187" y="2876550"/>
              <a:ext cx="1128055" cy="514350"/>
            </a:xfrm>
            <a:prstGeom prst="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633" y="2902892"/>
              <a:ext cx="10550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1,2,3,4,5</a:t>
              </a:r>
              <a:endParaRPr lang="en-US" sz="2400" dirty="0"/>
            </a:p>
          </p:txBody>
        </p:sp>
      </p:grpSp>
      <p:cxnSp>
        <p:nvCxnSpPr>
          <p:cNvPr id="14" name="Straight Connector 13"/>
          <p:cNvCxnSpPr>
            <a:stCxn id="7" idx="3"/>
          </p:cNvCxnSpPr>
          <p:nvPr/>
        </p:nvCxnSpPr>
        <p:spPr>
          <a:xfrm>
            <a:off x="2416678" y="2657475"/>
            <a:ext cx="294924" cy="0"/>
          </a:xfrm>
          <a:prstGeom prst="line">
            <a:avLst/>
          </a:prstGeom>
          <a:ln w="38100">
            <a:solidFill>
              <a:srgbClr val="0803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49702" y="2426642"/>
            <a:ext cx="332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Thread.sleep</a:t>
            </a:r>
            <a:r>
              <a:rPr lang="en-US" sz="2400" dirty="0" smtClean="0"/>
              <a:t>(10000); x*x</a:t>
            </a:r>
            <a:endParaRPr lang="en-US" sz="2400" dirty="0"/>
          </a:p>
        </p:txBody>
      </p:sp>
      <p:cxnSp>
        <p:nvCxnSpPr>
          <p:cNvPr id="18" name="Straight Arrow Connector 17"/>
          <p:cNvCxnSpPr>
            <a:stCxn id="16" idx="3"/>
          </p:cNvCxnSpPr>
          <p:nvPr/>
        </p:nvCxnSpPr>
        <p:spPr>
          <a:xfrm>
            <a:off x="6072728" y="2657475"/>
            <a:ext cx="544124" cy="2528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630982" y="2398066"/>
            <a:ext cx="1703909" cy="514350"/>
            <a:chOff x="1119187" y="2876550"/>
            <a:chExt cx="1491524" cy="514350"/>
          </a:xfrm>
        </p:grpSpPr>
        <p:sp>
          <p:nvSpPr>
            <p:cNvPr id="20" name="Rectangle 19"/>
            <p:cNvSpPr/>
            <p:nvPr/>
          </p:nvSpPr>
          <p:spPr>
            <a:xfrm>
              <a:off x="1119187" y="2876550"/>
              <a:ext cx="1491524" cy="514350"/>
            </a:xfrm>
            <a:prstGeom prst="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81857" y="2907654"/>
              <a:ext cx="1348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1,4,9,16,25</a:t>
              </a:r>
              <a:endParaRPr lang="en-US" sz="2400" dirty="0"/>
            </a:p>
          </p:txBody>
        </p:sp>
      </p:grpSp>
      <p:cxnSp>
        <p:nvCxnSpPr>
          <p:cNvPr id="22" name="Straight Connector 21"/>
          <p:cNvCxnSpPr>
            <a:stCxn id="20" idx="3"/>
          </p:cNvCxnSpPr>
          <p:nvPr/>
        </p:nvCxnSpPr>
        <p:spPr>
          <a:xfrm>
            <a:off x="8334893" y="2655241"/>
            <a:ext cx="280623" cy="2234"/>
          </a:xfrm>
          <a:prstGeom prst="line">
            <a:avLst/>
          </a:prstGeom>
          <a:ln w="38100">
            <a:solidFill>
              <a:srgbClr val="0803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44091" y="2426641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x+1</a:t>
            </a:r>
            <a:endParaRPr lang="en-US" sz="2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9874579" y="2398066"/>
            <a:ext cx="1860295" cy="514350"/>
            <a:chOff x="1119188" y="2876550"/>
            <a:chExt cx="1600200" cy="514350"/>
          </a:xfrm>
        </p:grpSpPr>
        <p:sp>
          <p:nvSpPr>
            <p:cNvPr id="26" name="Rectangle 25"/>
            <p:cNvSpPr/>
            <p:nvPr/>
          </p:nvSpPr>
          <p:spPr>
            <a:xfrm>
              <a:off x="1119188" y="2876550"/>
              <a:ext cx="1600200" cy="514350"/>
            </a:xfrm>
            <a:prstGeom prst="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68223" y="2902892"/>
              <a:ext cx="14605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2,5,10,17,26</a:t>
              </a:r>
              <a:endParaRPr lang="en-US" sz="2400" dirty="0"/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 flipV="1">
            <a:off x="9301736" y="2655241"/>
            <a:ext cx="563318" cy="2234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62515" y="2657475"/>
            <a:ext cx="534599" cy="2528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2"/>
            <a:endCxn id="30" idx="0"/>
          </p:cNvCxnSpPr>
          <p:nvPr/>
        </p:nvCxnSpPr>
        <p:spPr>
          <a:xfrm>
            <a:off x="7482937" y="2912416"/>
            <a:ext cx="9093" cy="917362"/>
          </a:xfrm>
          <a:prstGeom prst="line">
            <a:avLst/>
          </a:prstGeom>
          <a:ln w="38100">
            <a:solidFill>
              <a:srgbClr val="0803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C:\Pluralsight\apache-spark-fundamentals\apache-spark-fundamentals-m2-spark-core\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8903" y="4163973"/>
            <a:ext cx="1862137" cy="11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3375" y="4194960"/>
            <a:ext cx="1723816" cy="129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760900" y="382977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ache/persist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487432" y="2900360"/>
            <a:ext cx="4598" cy="938943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05133" y="2400300"/>
            <a:ext cx="1311549" cy="514350"/>
            <a:chOff x="1119187" y="2876550"/>
            <a:chExt cx="1128055" cy="514350"/>
          </a:xfrm>
        </p:grpSpPr>
        <p:sp>
          <p:nvSpPr>
            <p:cNvPr id="7" name="Rectangle 6"/>
            <p:cNvSpPr/>
            <p:nvPr/>
          </p:nvSpPr>
          <p:spPr>
            <a:xfrm>
              <a:off x="1119187" y="2876550"/>
              <a:ext cx="1128055" cy="514350"/>
            </a:xfrm>
            <a:prstGeom prst="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633" y="2902892"/>
              <a:ext cx="10550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1,2,3,4,5</a:t>
              </a:r>
              <a:endParaRPr lang="en-US" sz="2400" dirty="0"/>
            </a:p>
          </p:txBody>
        </p:sp>
      </p:grpSp>
      <p:cxnSp>
        <p:nvCxnSpPr>
          <p:cNvPr id="14" name="Straight Connector 13"/>
          <p:cNvCxnSpPr>
            <a:stCxn id="7" idx="3"/>
          </p:cNvCxnSpPr>
          <p:nvPr/>
        </p:nvCxnSpPr>
        <p:spPr>
          <a:xfrm>
            <a:off x="2416678" y="2657475"/>
            <a:ext cx="294924" cy="0"/>
          </a:xfrm>
          <a:prstGeom prst="line">
            <a:avLst/>
          </a:prstGeom>
          <a:ln w="38100">
            <a:solidFill>
              <a:srgbClr val="0803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49702" y="2426642"/>
            <a:ext cx="332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Thread.sleep</a:t>
            </a:r>
            <a:r>
              <a:rPr lang="en-US" sz="2400" dirty="0" smtClean="0"/>
              <a:t>(10000); x*x</a:t>
            </a:r>
            <a:endParaRPr lang="en-US" sz="2400" dirty="0"/>
          </a:p>
        </p:txBody>
      </p:sp>
      <p:cxnSp>
        <p:nvCxnSpPr>
          <p:cNvPr id="18" name="Straight Arrow Connector 17"/>
          <p:cNvCxnSpPr>
            <a:stCxn id="16" idx="3"/>
          </p:cNvCxnSpPr>
          <p:nvPr/>
        </p:nvCxnSpPr>
        <p:spPr>
          <a:xfrm>
            <a:off x="6072728" y="2657475"/>
            <a:ext cx="534599" cy="2528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630982" y="2398066"/>
            <a:ext cx="1703909" cy="514350"/>
            <a:chOff x="1119187" y="2876550"/>
            <a:chExt cx="1491524" cy="514350"/>
          </a:xfrm>
        </p:grpSpPr>
        <p:sp>
          <p:nvSpPr>
            <p:cNvPr id="20" name="Rectangle 19"/>
            <p:cNvSpPr/>
            <p:nvPr/>
          </p:nvSpPr>
          <p:spPr>
            <a:xfrm>
              <a:off x="1119187" y="2876550"/>
              <a:ext cx="1491524" cy="514350"/>
            </a:xfrm>
            <a:prstGeom prst="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73519" y="2907654"/>
              <a:ext cx="13487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1,4,9,16,25</a:t>
              </a:r>
              <a:endParaRPr lang="en-US" sz="2400" dirty="0"/>
            </a:p>
          </p:txBody>
        </p:sp>
      </p:grpSp>
      <p:cxnSp>
        <p:nvCxnSpPr>
          <p:cNvPr id="22" name="Straight Connector 21"/>
          <p:cNvCxnSpPr>
            <a:stCxn id="20" idx="3"/>
          </p:cNvCxnSpPr>
          <p:nvPr/>
        </p:nvCxnSpPr>
        <p:spPr>
          <a:xfrm>
            <a:off x="8334893" y="2655241"/>
            <a:ext cx="280623" cy="2234"/>
          </a:xfrm>
          <a:prstGeom prst="line">
            <a:avLst/>
          </a:prstGeom>
          <a:ln w="38100">
            <a:solidFill>
              <a:srgbClr val="0803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44091" y="2426641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x+3</a:t>
            </a:r>
            <a:endParaRPr lang="en-US" sz="2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9874579" y="2398066"/>
            <a:ext cx="1860295" cy="514350"/>
            <a:chOff x="1119188" y="2876550"/>
            <a:chExt cx="1600200" cy="514350"/>
          </a:xfrm>
        </p:grpSpPr>
        <p:sp>
          <p:nvSpPr>
            <p:cNvPr id="26" name="Rectangle 25"/>
            <p:cNvSpPr/>
            <p:nvPr/>
          </p:nvSpPr>
          <p:spPr>
            <a:xfrm>
              <a:off x="1119188" y="2876550"/>
              <a:ext cx="1600200" cy="514350"/>
            </a:xfrm>
            <a:prstGeom prst="rect">
              <a:avLst/>
            </a:prstGeom>
            <a:grpFill/>
            <a:ln w="38100">
              <a:solidFill>
                <a:srgbClr val="0803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68223" y="2902892"/>
              <a:ext cx="14605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4,7,12,19,28</a:t>
              </a:r>
              <a:endParaRPr lang="en-US" sz="2400" dirty="0"/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 flipV="1">
            <a:off x="9301736" y="2655241"/>
            <a:ext cx="563318" cy="2234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62515" y="2657475"/>
            <a:ext cx="534599" cy="2528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30" idx="0"/>
          </p:cNvCxnSpPr>
          <p:nvPr/>
        </p:nvCxnSpPr>
        <p:spPr>
          <a:xfrm>
            <a:off x="7482938" y="2912416"/>
            <a:ext cx="9092" cy="917362"/>
          </a:xfrm>
          <a:prstGeom prst="line">
            <a:avLst/>
          </a:prstGeom>
          <a:ln w="38100">
            <a:solidFill>
              <a:srgbClr val="0803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C:\Pluralsight\apache-spark-fundamentals\apache-spark-fundamentals-m2-spark-core\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18903" y="4163973"/>
            <a:ext cx="1862137" cy="11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3375" y="4194960"/>
            <a:ext cx="1723816" cy="129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760900" y="382977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ache/persist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19665" y="4742216"/>
            <a:ext cx="5299238" cy="0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492585" y="3758000"/>
            <a:ext cx="0" cy="89347"/>
          </a:xfrm>
          <a:prstGeom prst="straightConnector1">
            <a:avLst/>
          </a:prstGeom>
          <a:ln w="38100">
            <a:solidFill>
              <a:srgbClr val="0803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38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00079 -0.12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7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see it in action!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2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cache/persist</a:t>
            </a:r>
          </a:p>
          <a:p>
            <a:pPr lvl="1"/>
            <a:r>
              <a:rPr lang="en-US" dirty="0" err="1" smtClean="0"/>
              <a:t>org.apache.spark.storage.</a:t>
            </a:r>
            <a:r>
              <a:rPr lang="en-US" b="1" dirty="0" err="1" smtClean="0"/>
              <a:t>StorageLevel.MEMORY_ONLY</a:t>
            </a:r>
            <a:endParaRPr lang="en-US" b="1" dirty="0" smtClean="0"/>
          </a:p>
          <a:p>
            <a:r>
              <a:rPr lang="en-US" dirty="0" smtClean="0"/>
              <a:t>persist(</a:t>
            </a:r>
            <a:r>
              <a:rPr lang="en-US" dirty="0" err="1" smtClean="0"/>
              <a:t>newLevel</a:t>
            </a:r>
            <a:r>
              <a:rPr lang="en-US" dirty="0" smtClean="0"/>
              <a:t>: </a:t>
            </a:r>
            <a:r>
              <a:rPr lang="en-US" dirty="0" err="1" smtClean="0"/>
              <a:t>StorageLevel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MEMORY_ONLY</a:t>
            </a:r>
          </a:p>
          <a:p>
            <a:pPr lvl="1"/>
            <a:r>
              <a:rPr lang="en-US" dirty="0" smtClean="0"/>
              <a:t>MEMORY_AND_DISK</a:t>
            </a:r>
          </a:p>
          <a:p>
            <a:pPr lvl="1"/>
            <a:r>
              <a:rPr lang="en-US" dirty="0" smtClean="0"/>
              <a:t>DISK_ONLY</a:t>
            </a:r>
          </a:p>
          <a:p>
            <a:pPr lvl="1"/>
            <a:r>
              <a:rPr lang="en-US" dirty="0" smtClean="0"/>
              <a:t>MEMORY_ONLY_SER</a:t>
            </a:r>
          </a:p>
          <a:p>
            <a:pPr lvl="1"/>
            <a:r>
              <a:rPr lang="en-US" dirty="0" smtClean="0"/>
              <a:t>MEMORY_AND_DISK_SER</a:t>
            </a:r>
          </a:p>
          <a:p>
            <a:pPr lvl="1"/>
            <a:r>
              <a:rPr lang="en-US" dirty="0" smtClean="0"/>
              <a:t>…_2</a:t>
            </a:r>
          </a:p>
          <a:p>
            <a:pPr lvl="1"/>
            <a:r>
              <a:rPr lang="en-US" dirty="0" smtClean="0"/>
              <a:t>OFF_HEAP</a:t>
            </a:r>
            <a:endParaRPr lang="en-US" dirty="0"/>
          </a:p>
          <a:p>
            <a:r>
              <a:rPr lang="en-US" dirty="0" err="1" smtClean="0"/>
              <a:t>unpersist</a:t>
            </a:r>
            <a:r>
              <a:rPr lang="en-US" dirty="0" smtClean="0"/>
              <a:t>(blocking: Boolean = true)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8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49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Task creator</a:t>
            </a:r>
          </a:p>
          <a:p>
            <a:r>
              <a:rPr lang="en-US" dirty="0" smtClean="0"/>
              <a:t>Scheduler</a:t>
            </a:r>
          </a:p>
          <a:p>
            <a:r>
              <a:rPr lang="en-US" dirty="0" smtClean="0"/>
              <a:t>Data locality</a:t>
            </a:r>
          </a:p>
          <a:p>
            <a:r>
              <a:rPr lang="en-US" dirty="0" smtClean="0"/>
              <a:t>Fault tolerance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861" y="2713038"/>
            <a:ext cx="1529215" cy="232727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Accumulator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600310" y="1672460"/>
            <a:ext cx="10991380" cy="718315"/>
          </a:xfrm>
        </p:spPr>
        <p:txBody>
          <a:bodyPr/>
          <a:lstStyle/>
          <a:p>
            <a:r>
              <a:rPr lang="en-US" dirty="0" err="1" smtClean="0"/>
              <a:t>val</a:t>
            </a:r>
            <a:r>
              <a:rPr lang="en-US" dirty="0" smtClean="0"/>
              <a:t> accumulator = </a:t>
            </a:r>
            <a:r>
              <a:rPr lang="en-US" dirty="0" err="1" smtClean="0"/>
              <a:t>sc.accumulator</a:t>
            </a:r>
            <a:r>
              <a:rPr lang="en-US" dirty="0" smtClean="0"/>
              <a:t>(0, “Accumulator Name”)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12"/>
          <p:cNvSpPr txBox="1">
            <a:spLocks/>
          </p:cNvSpPr>
          <p:nvPr/>
        </p:nvSpPr>
        <p:spPr>
          <a:xfrm>
            <a:off x="600310" y="2634484"/>
            <a:ext cx="10991380" cy="22994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rdd.foreach</a:t>
            </a:r>
            <a:r>
              <a:rPr lang="en-US" dirty="0" smtClean="0"/>
              <a:t>(x =&gt; {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doSomethingWith</a:t>
            </a:r>
            <a:r>
              <a:rPr lang="en-US" dirty="0" smtClean="0"/>
              <a:t>(x)</a:t>
            </a:r>
          </a:p>
          <a:p>
            <a:r>
              <a:rPr lang="en-US" dirty="0"/>
              <a:t> </a:t>
            </a:r>
            <a:r>
              <a:rPr lang="en-US" dirty="0" smtClean="0"/>
              <a:t> accumulator += 1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</p:txBody>
      </p:sp>
      <p:sp>
        <p:nvSpPr>
          <p:cNvPr id="16" name="Text Placeholder 12"/>
          <p:cNvSpPr txBox="1">
            <a:spLocks/>
          </p:cNvSpPr>
          <p:nvPr/>
        </p:nvSpPr>
        <p:spPr>
          <a:xfrm>
            <a:off x="600310" y="5177660"/>
            <a:ext cx="10991380" cy="718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val</a:t>
            </a:r>
            <a:r>
              <a:rPr lang="en-US" dirty="0" smtClean="0"/>
              <a:t> </a:t>
            </a:r>
            <a:r>
              <a:rPr lang="en-US" dirty="0" err="1" smtClean="0"/>
              <a:t>accumulatedValue</a:t>
            </a:r>
            <a:r>
              <a:rPr lang="en-US" dirty="0" smtClean="0"/>
              <a:t> = </a:t>
            </a:r>
            <a:r>
              <a:rPr lang="en-US" dirty="0" err="1" smtClean="0"/>
              <a:t>accumulator.value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18" name="Straight Arrow Connector 17"/>
          <p:cNvCxnSpPr>
            <a:stCxn id="14" idx="3"/>
            <a:endCxn id="23" idx="1"/>
          </p:cNvCxnSpPr>
          <p:nvPr/>
        </p:nvCxnSpPr>
        <p:spPr>
          <a:xfrm>
            <a:off x="4210050" y="4038600"/>
            <a:ext cx="2543175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3225" y="3746212"/>
            <a:ext cx="2212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Worker Task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172450" y="5536817"/>
            <a:ext cx="792791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65241" y="5244429"/>
            <a:ext cx="122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Driver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33" name="Straight Arrow Connector 32"/>
          <p:cNvCxnSpPr>
            <a:endCxn id="32" idx="1"/>
          </p:cNvCxnSpPr>
          <p:nvPr/>
        </p:nvCxnSpPr>
        <p:spPr>
          <a:xfrm>
            <a:off x="6029325" y="2247900"/>
            <a:ext cx="2935916" cy="3288917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028699" y="3714750"/>
            <a:ext cx="3181351" cy="647700"/>
          </a:xfrm>
          <a:prstGeom prst="round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29175" y="5212967"/>
            <a:ext cx="3343275" cy="647700"/>
          </a:xfrm>
          <a:prstGeom prst="round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19400" y="2986909"/>
            <a:ext cx="2190750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1447800" y="2663059"/>
            <a:ext cx="1371600" cy="647700"/>
          </a:xfrm>
          <a:prstGeom prst="round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10150" y="2694521"/>
            <a:ext cx="2914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Action Methods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04643" y="2247900"/>
            <a:ext cx="3248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: Accumulator[</a:t>
            </a:r>
            <a:r>
              <a:rPr lang="en-US" sz="3200" dirty="0" err="1" smtClean="0">
                <a:solidFill>
                  <a:srgbClr val="000000"/>
                </a:solidFill>
              </a:rPr>
              <a:t>Int</a:t>
            </a:r>
            <a:r>
              <a:rPr lang="en-US" sz="3200" dirty="0" smtClean="0">
                <a:solidFill>
                  <a:srgbClr val="000000"/>
                </a:solidFill>
              </a:rPr>
              <a:t>]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257550" y="3714750"/>
            <a:ext cx="504825" cy="647700"/>
          </a:xfrm>
          <a:prstGeom prst="round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5" grpId="0" animBg="1"/>
      <p:bldP spid="16" grpId="0" animBg="1"/>
      <p:bldP spid="23" grpId="0"/>
      <p:bldP spid="23" grpId="1"/>
      <p:bldP spid="32" grpId="0"/>
      <p:bldP spid="32" grpId="1"/>
      <p:bldP spid="14" grpId="0" animBg="1"/>
      <p:bldP spid="14" grpId="1" animBg="1"/>
      <p:bldP spid="14" grpId="2" animBg="1"/>
      <p:bldP spid="14" grpId="3" animBg="1"/>
      <p:bldP spid="29" grpId="0" animBg="1"/>
      <p:bldP spid="29" grpId="1" animBg="1"/>
      <p:bldP spid="37" grpId="0" animBg="1"/>
      <p:bldP spid="39" grpId="0"/>
      <p:bldP spid="40" grpId="0"/>
      <p:bldP spid="40" grpId="1"/>
      <p:bldP spid="45" grpId="0" animBg="1"/>
      <p:bldP spid="45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8595B"/>
                </a:solidFill>
              </a:rPr>
              <a:t>Accumulator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67100" y="1714500"/>
            <a:ext cx="1476375" cy="1419225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10175" y="1714500"/>
            <a:ext cx="1476375" cy="1419225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43725" y="1714500"/>
            <a:ext cx="1476375" cy="1419225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48149" y="4638675"/>
            <a:ext cx="3433763" cy="1419225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4332" y="2100946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2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54075" y="5025121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6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70957" y="2100946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37407" y="2100946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3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stCxn id="4" idx="2"/>
            <a:endCxn id="7" idx="0"/>
          </p:cNvCxnSpPr>
          <p:nvPr/>
        </p:nvCxnSpPr>
        <p:spPr>
          <a:xfrm>
            <a:off x="4205288" y="3133725"/>
            <a:ext cx="1759743" cy="150495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7" idx="0"/>
          </p:cNvCxnSpPr>
          <p:nvPr/>
        </p:nvCxnSpPr>
        <p:spPr>
          <a:xfrm>
            <a:off x="5948363" y="3133725"/>
            <a:ext cx="16668" cy="150495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 flipH="1">
            <a:off x="5965031" y="3133725"/>
            <a:ext cx="1716882" cy="150495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1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7" grpId="0" animBg="1"/>
      <p:bldP spid="8" grpId="0"/>
      <p:bldP spid="8" grpId="1"/>
      <p:bldP spid="10" grpId="0"/>
      <p:bldP spid="11" grpId="0"/>
      <p:bldP spid="1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754075" y="5025121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6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8595B"/>
                </a:solidFill>
              </a:rPr>
              <a:t>Accumulator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67100" y="1714500"/>
            <a:ext cx="1476375" cy="1419225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10175" y="1714500"/>
            <a:ext cx="1476375" cy="1419225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43725" y="1714500"/>
            <a:ext cx="1476375" cy="1419225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48149" y="4638675"/>
            <a:ext cx="3433763" cy="1419225"/>
          </a:xfrm>
          <a:prstGeom prst="rect">
            <a:avLst/>
          </a:prstGeom>
          <a:grpFill/>
          <a:ln w="38100">
            <a:solidFill>
              <a:srgbClr val="080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4332" y="2100946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2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4076" y="5027857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8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70957" y="2100946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37407" y="2100946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3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stCxn id="4" idx="2"/>
            <a:endCxn id="7" idx="0"/>
          </p:cNvCxnSpPr>
          <p:nvPr/>
        </p:nvCxnSpPr>
        <p:spPr>
          <a:xfrm>
            <a:off x="4205288" y="3133725"/>
            <a:ext cx="1759743" cy="150495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7" idx="0"/>
          </p:cNvCxnSpPr>
          <p:nvPr/>
        </p:nvCxnSpPr>
        <p:spPr>
          <a:xfrm>
            <a:off x="5948363" y="3133725"/>
            <a:ext cx="16668" cy="150495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7" idx="0"/>
          </p:cNvCxnSpPr>
          <p:nvPr/>
        </p:nvCxnSpPr>
        <p:spPr>
          <a:xfrm flipH="1">
            <a:off x="5965031" y="3133725"/>
            <a:ext cx="1716882" cy="150495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8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9" grpId="0"/>
      <p:bldP spid="9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Accumulator</a:t>
            </a:r>
            <a:endParaRPr lang="en-US" dirty="0"/>
          </a:p>
        </p:txBody>
      </p:sp>
      <p:sp>
        <p:nvSpPr>
          <p:cNvPr id="15" name="Text Placeholder 12"/>
          <p:cNvSpPr txBox="1">
            <a:spLocks/>
          </p:cNvSpPr>
          <p:nvPr/>
        </p:nvSpPr>
        <p:spPr>
          <a:xfrm>
            <a:off x="600310" y="1701033"/>
            <a:ext cx="10991380" cy="43282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82880" tIns="137160" rIns="182880" bIns="13716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rdd.foreach</a:t>
            </a:r>
            <a:r>
              <a:rPr lang="en-US" dirty="0" smtClean="0"/>
              <a:t>(x=&gt;{</a:t>
            </a:r>
          </a:p>
          <a:p>
            <a:r>
              <a:rPr lang="en-US" dirty="0"/>
              <a:t> </a:t>
            </a:r>
            <a:r>
              <a:rPr lang="en-US" dirty="0" smtClean="0"/>
              <a:t> try{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fn</a:t>
            </a:r>
            <a:r>
              <a:rPr lang="en-US" dirty="0" smtClean="0"/>
              <a:t>(x)</a:t>
            </a:r>
          </a:p>
          <a:p>
            <a:r>
              <a:rPr lang="en-US" dirty="0"/>
              <a:t> </a:t>
            </a:r>
            <a:r>
              <a:rPr lang="en-US" dirty="0" smtClean="0"/>
              <a:t> }</a:t>
            </a:r>
          </a:p>
          <a:p>
            <a:r>
              <a:rPr lang="en-US" dirty="0"/>
              <a:t> </a:t>
            </a:r>
            <a:r>
              <a:rPr lang="en-US" dirty="0" smtClean="0"/>
              <a:t> catch {</a:t>
            </a:r>
          </a:p>
          <a:p>
            <a:r>
              <a:rPr lang="en-US" dirty="0" smtClean="0"/>
              <a:t>    case _ =&gt; </a:t>
            </a:r>
            <a:r>
              <a:rPr lang="en-US" b="1" dirty="0" err="1" smtClean="0"/>
              <a:t>errorCounterAccumulator</a:t>
            </a:r>
            <a:r>
              <a:rPr lang="en-US" b="1" dirty="0" smtClean="0"/>
              <a:t> += 1</a:t>
            </a:r>
          </a:p>
          <a:p>
            <a:r>
              <a:rPr lang="en-US" dirty="0"/>
              <a:t> </a:t>
            </a:r>
            <a:r>
              <a:rPr lang="en-US" dirty="0" smtClean="0"/>
              <a:t> }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19450" y="4339459"/>
            <a:ext cx="5305425" cy="647700"/>
          </a:xfrm>
          <a:prstGeom prst="roundRect">
            <a:avLst/>
          </a:prstGeom>
          <a:grpFill/>
          <a:ln w="38100">
            <a:solidFill>
              <a:srgbClr val="F377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77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5371" y="1758184"/>
            <a:ext cx="10991380" cy="3842516"/>
          </a:xfrm>
        </p:spPr>
        <p:txBody>
          <a:bodyPr/>
          <a:lstStyle/>
          <a:p>
            <a:r>
              <a:rPr lang="en-US" dirty="0" err="1" smtClean="0"/>
              <a:t>JavaRDD</a:t>
            </a:r>
            <a:r>
              <a:rPr lang="en-US" dirty="0" smtClean="0"/>
              <a:t>.[INSERT METHOD OF CHOICE](</a:t>
            </a:r>
          </a:p>
          <a:p>
            <a:r>
              <a:rPr lang="en-US" dirty="0"/>
              <a:t> </a:t>
            </a:r>
            <a:r>
              <a:rPr lang="en-US" dirty="0" smtClean="0"/>
              <a:t> new Function&lt;</a:t>
            </a:r>
            <a:r>
              <a:rPr lang="en-US" dirty="0" err="1" smtClean="0"/>
              <a:t>TIn</a:t>
            </a:r>
            <a:r>
              <a:rPr lang="en-US" dirty="0" smtClean="0"/>
              <a:t>, </a:t>
            </a:r>
            <a:r>
              <a:rPr lang="en-US" dirty="0" err="1" smtClean="0"/>
              <a:t>TOut</a:t>
            </a:r>
            <a:r>
              <a:rPr lang="en-US" dirty="0" smtClean="0"/>
              <a:t>&gt;(){</a:t>
            </a:r>
          </a:p>
          <a:p>
            <a:r>
              <a:rPr lang="en-US" dirty="0"/>
              <a:t> </a:t>
            </a:r>
            <a:r>
              <a:rPr lang="en-US" dirty="0" smtClean="0"/>
              <a:t>   public </a:t>
            </a:r>
            <a:r>
              <a:rPr lang="en-US" dirty="0" err="1" smtClean="0"/>
              <a:t>TOut</a:t>
            </a:r>
            <a:r>
              <a:rPr lang="en-US" dirty="0" smtClean="0"/>
              <a:t> call(</a:t>
            </a:r>
            <a:r>
              <a:rPr lang="en-US" dirty="0" err="1" smtClean="0"/>
              <a:t>TIn</a:t>
            </a:r>
            <a:r>
              <a:rPr lang="en-US" dirty="0" smtClean="0"/>
              <a:t> value){</a:t>
            </a:r>
          </a:p>
          <a:p>
            <a:r>
              <a:rPr lang="en-US" dirty="0"/>
              <a:t> </a:t>
            </a:r>
            <a:r>
              <a:rPr lang="en-US" dirty="0" smtClean="0"/>
              <a:t>     //process(value) -&gt; </a:t>
            </a:r>
            <a:r>
              <a:rPr lang="en-US" dirty="0" err="1" smtClean="0"/>
              <a:t>TOut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r>
              <a:rPr lang="en-US" dirty="0"/>
              <a:t> </a:t>
            </a:r>
            <a:r>
              <a:rPr lang="en-US" dirty="0" smtClean="0"/>
              <a:t> }</a:t>
            </a:r>
          </a:p>
          <a:p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109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6" name="Group 2475"/>
          <p:cNvGrpSpPr/>
          <p:nvPr/>
        </p:nvGrpSpPr>
        <p:grpSpPr>
          <a:xfrm>
            <a:off x="228600" y="4714876"/>
            <a:ext cx="11722026" cy="460376"/>
            <a:chOff x="228600" y="4714876"/>
            <a:chExt cx="11722026" cy="460376"/>
          </a:xfrm>
          <a:solidFill>
            <a:schemeClr val="bg2">
              <a:lumMod val="85000"/>
            </a:schemeClr>
          </a:solidFill>
        </p:grpSpPr>
        <p:sp>
          <p:nvSpPr>
            <p:cNvPr id="475" name="Rectangle 474"/>
            <p:cNvSpPr/>
            <p:nvPr/>
          </p:nvSpPr>
          <p:spPr>
            <a:xfrm>
              <a:off x="228600" y="4718052"/>
              <a:ext cx="11722026" cy="457200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232259" y="4714876"/>
              <a:ext cx="5486400" cy="454025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4" name="Rectangle 430"/>
            <p:cNvSpPr>
              <a:spLocks noChangeArrowheads="1"/>
            </p:cNvSpPr>
            <p:nvPr/>
          </p:nvSpPr>
          <p:spPr bwMode="auto">
            <a:xfrm>
              <a:off x="334963" y="4761986"/>
              <a:ext cx="4092146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PairFunction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&lt;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TIn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, 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TKey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, TValue&gt;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sp>
          <p:nvSpPr>
            <p:cNvPr id="465" name="Rectangle 436"/>
            <p:cNvSpPr>
              <a:spLocks noChangeArrowheads="1"/>
            </p:cNvSpPr>
            <p:nvPr/>
          </p:nvSpPr>
          <p:spPr bwMode="auto">
            <a:xfrm>
              <a:off x="5854701" y="4761986"/>
              <a:ext cx="4670702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Tuple2&lt;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TKey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, TValue&gt; call(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TIn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 value)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8595B"/>
                </a:solidFill>
              </a:rPr>
              <a:t>Java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92975" y="5743575"/>
            <a:ext cx="4568751" cy="461665"/>
          </a:xfrm>
          <a:prstGeom prst="rect">
            <a:avLst/>
          </a:prstGeom>
          <a:noFill/>
          <a:ln w="28575">
            <a:solidFill>
              <a:srgbClr val="F37739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org.apache.spark.api.java.function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470" name="Group 2469"/>
          <p:cNvGrpSpPr/>
          <p:nvPr/>
        </p:nvGrpSpPr>
        <p:grpSpPr>
          <a:xfrm>
            <a:off x="228600" y="1511301"/>
            <a:ext cx="11722026" cy="457200"/>
            <a:chOff x="228600" y="1511301"/>
            <a:chExt cx="11722026" cy="457200"/>
          </a:xfrm>
        </p:grpSpPr>
        <p:sp>
          <p:nvSpPr>
            <p:cNvPr id="2469" name="Rectangle 2468"/>
            <p:cNvSpPr/>
            <p:nvPr/>
          </p:nvSpPr>
          <p:spPr>
            <a:xfrm>
              <a:off x="228600" y="1511301"/>
              <a:ext cx="11722026" cy="45720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2" name="Rectangle 378"/>
            <p:cNvSpPr>
              <a:spLocks noChangeArrowheads="1"/>
            </p:cNvSpPr>
            <p:nvPr/>
          </p:nvSpPr>
          <p:spPr bwMode="auto">
            <a:xfrm>
              <a:off x="334963" y="1558926"/>
              <a:ext cx="26500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Function&lt;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TIn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, 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TOut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&gt;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sp>
          <p:nvSpPr>
            <p:cNvPr id="453" name="Rectangle 383"/>
            <p:cNvSpPr>
              <a:spLocks noChangeArrowheads="1"/>
            </p:cNvSpPr>
            <p:nvPr/>
          </p:nvSpPr>
          <p:spPr bwMode="auto">
            <a:xfrm>
              <a:off x="5854701" y="1558926"/>
              <a:ext cx="2474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TOut</a:t>
              </a:r>
              <a:r>
                <a:rPr kumimoji="0" lang="en-US" altLang="en-US" sz="2400" b="0" i="0" u="none" strike="noStrike" cap="none" normalizeH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 call(</a:t>
              </a:r>
              <a:r>
                <a:rPr kumimoji="0" lang="en-US" altLang="en-US" sz="2400" b="0" i="0" u="none" strike="noStrike" cap="none" normalizeH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TIn</a:t>
              </a:r>
              <a:r>
                <a:rPr kumimoji="0" lang="en-US" altLang="en-US" sz="2400" b="0" i="0" u="none" strike="noStrike" cap="none" normalizeH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 value)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228600" y="1514476"/>
              <a:ext cx="5486400" cy="454025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72" name="Group 2471"/>
          <p:cNvGrpSpPr/>
          <p:nvPr/>
        </p:nvGrpSpPr>
        <p:grpSpPr>
          <a:xfrm>
            <a:off x="228600" y="2425701"/>
            <a:ext cx="11722026" cy="920196"/>
            <a:chOff x="228600" y="2425701"/>
            <a:chExt cx="11722026" cy="920196"/>
          </a:xfrm>
        </p:grpSpPr>
        <p:sp>
          <p:nvSpPr>
            <p:cNvPr id="472" name="Rectangle 471"/>
            <p:cNvSpPr/>
            <p:nvPr/>
          </p:nvSpPr>
          <p:spPr>
            <a:xfrm>
              <a:off x="228600" y="2431497"/>
              <a:ext cx="11722026" cy="91440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6" name="Rectangle 393"/>
            <p:cNvSpPr>
              <a:spLocks noChangeArrowheads="1"/>
            </p:cNvSpPr>
            <p:nvPr/>
          </p:nvSpPr>
          <p:spPr bwMode="auto">
            <a:xfrm>
              <a:off x="334963" y="2487101"/>
              <a:ext cx="437978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Function3&lt;TIn1, TIn2, TIn3, 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TOut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&gt; 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sp>
          <p:nvSpPr>
            <p:cNvPr id="457" name="Rectangle 396"/>
            <p:cNvSpPr>
              <a:spLocks noChangeArrowheads="1"/>
            </p:cNvSpPr>
            <p:nvPr/>
          </p:nvSpPr>
          <p:spPr bwMode="auto">
            <a:xfrm>
              <a:off x="5854699" y="2476505"/>
              <a:ext cx="4485202" cy="815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</a:rPr>
                <a:t>TOut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</a:rPr>
                <a:t> </a:t>
              </a:r>
              <a:r>
                <a:rPr lang="en-US" altLang="en-US" sz="2400" dirty="0">
                  <a:solidFill>
                    <a:srgbClr val="58595B"/>
                  </a:solidFill>
                  <a:latin typeface="+mn-lt"/>
                </a:rPr>
                <a:t>call(TIn1 value1, TIn2 value2, </a:t>
              </a:r>
              <a:r>
                <a:rPr lang="en-US" altLang="en-US" sz="2400" dirty="0" smtClean="0">
                  <a:solidFill>
                    <a:srgbClr val="58595B"/>
                  </a:solidFill>
                  <a:latin typeface="+mn-lt"/>
                </a:rPr>
                <a:t> </a:t>
              </a:r>
            </a:p>
            <a:p>
              <a:pPr>
                <a:spcBef>
                  <a:spcPts val="600"/>
                </a:spcBef>
              </a:pPr>
              <a:r>
                <a:rPr lang="en-US" altLang="en-US" sz="2400" dirty="0">
                  <a:solidFill>
                    <a:srgbClr val="58595B"/>
                  </a:solidFill>
                  <a:latin typeface="+mn-lt"/>
                </a:rPr>
                <a:t> </a:t>
              </a:r>
              <a:r>
                <a:rPr lang="en-US" altLang="en-US" sz="2400" dirty="0" smtClean="0">
                  <a:solidFill>
                    <a:srgbClr val="58595B"/>
                  </a:solidFill>
                  <a:latin typeface="+mn-lt"/>
                </a:rPr>
                <a:t>                  TIn3 </a:t>
              </a:r>
              <a:r>
                <a:rPr lang="en-US" altLang="en-US" sz="2400" dirty="0">
                  <a:solidFill>
                    <a:srgbClr val="58595B"/>
                  </a:solidFill>
                  <a:latin typeface="+mn-lt"/>
                </a:rPr>
                <a:t>value3</a:t>
              </a:r>
              <a:r>
                <a:rPr lang="en-US" altLang="en-US" sz="2400" dirty="0" smtClean="0">
                  <a:solidFill>
                    <a:srgbClr val="58595B"/>
                  </a:solidFill>
                  <a:latin typeface="+mn-lt"/>
                </a:rPr>
                <a:t>)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228600" y="2425701"/>
              <a:ext cx="5486400" cy="913845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73" name="Group 2472"/>
          <p:cNvGrpSpPr/>
          <p:nvPr/>
        </p:nvGrpSpPr>
        <p:grpSpPr>
          <a:xfrm>
            <a:off x="228600" y="3339546"/>
            <a:ext cx="11722026" cy="457200"/>
            <a:chOff x="228600" y="3339546"/>
            <a:chExt cx="11722026" cy="457200"/>
          </a:xfrm>
        </p:grpSpPr>
        <p:sp>
          <p:nvSpPr>
            <p:cNvPr id="458" name="Rectangle 400"/>
            <p:cNvSpPr>
              <a:spLocks noChangeArrowheads="1"/>
            </p:cNvSpPr>
            <p:nvPr/>
          </p:nvSpPr>
          <p:spPr bwMode="auto">
            <a:xfrm>
              <a:off x="334963" y="3363913"/>
              <a:ext cx="36905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FlatMapFunction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&lt;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TIn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,</a:t>
              </a:r>
              <a:r>
                <a:rPr kumimoji="0" lang="en-US" altLang="en-US" sz="2400" b="0" i="0" u="none" strike="noStrike" cap="none" normalizeH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 </a:t>
              </a:r>
              <a:r>
                <a:rPr kumimoji="0" lang="en-US" altLang="en-US" sz="2400" b="0" i="0" u="none" strike="noStrike" cap="none" normalizeH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TOut</a:t>
              </a:r>
              <a:r>
                <a:rPr kumimoji="0" lang="en-US" altLang="en-US" sz="2400" b="0" i="0" u="none" strike="noStrike" cap="none" normalizeH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&gt;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sp>
          <p:nvSpPr>
            <p:cNvPr id="459" name="Rectangle 406"/>
            <p:cNvSpPr>
              <a:spLocks noChangeArrowheads="1"/>
            </p:cNvSpPr>
            <p:nvPr/>
          </p:nvSpPr>
          <p:spPr bwMode="auto">
            <a:xfrm>
              <a:off x="5854701" y="3383480"/>
              <a:ext cx="38226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Iterable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&lt;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TOut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&gt; call(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TIn</a:t>
              </a:r>
              <a:r>
                <a:rPr kumimoji="0" lang="en-US" altLang="en-US" sz="2400" b="0" i="0" u="none" strike="noStrike" cap="none" normalizeH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 value)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228600" y="3339546"/>
              <a:ext cx="11722026" cy="457200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232259" y="3342721"/>
              <a:ext cx="5486400" cy="454025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71" name="Group 2470"/>
          <p:cNvGrpSpPr/>
          <p:nvPr/>
        </p:nvGrpSpPr>
        <p:grpSpPr>
          <a:xfrm>
            <a:off x="228600" y="1971676"/>
            <a:ext cx="11722026" cy="457717"/>
            <a:chOff x="228600" y="1971676"/>
            <a:chExt cx="11722026" cy="457717"/>
          </a:xfrm>
        </p:grpSpPr>
        <p:sp>
          <p:nvSpPr>
            <p:cNvPr id="454" name="Rectangle 387"/>
            <p:cNvSpPr>
              <a:spLocks noChangeArrowheads="1"/>
            </p:cNvSpPr>
            <p:nvPr/>
          </p:nvSpPr>
          <p:spPr bwMode="auto">
            <a:xfrm>
              <a:off x="334963" y="2016127"/>
              <a:ext cx="370486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Function2&lt;TIn1, TIn2, 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TOut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&gt; 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sp>
          <p:nvSpPr>
            <p:cNvPr id="455" name="Rectangle 390"/>
            <p:cNvSpPr>
              <a:spLocks noChangeArrowheads="1"/>
            </p:cNvSpPr>
            <p:nvPr/>
          </p:nvSpPr>
          <p:spPr bwMode="auto">
            <a:xfrm>
              <a:off x="5854701" y="2016127"/>
              <a:ext cx="43778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</a:rPr>
                <a:t>TOut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</a:rPr>
                <a:t> </a:t>
              </a:r>
              <a:r>
                <a:rPr lang="en-US" altLang="en-US" sz="2400" dirty="0" smtClean="0">
                  <a:solidFill>
                    <a:srgbClr val="58595B"/>
                  </a:solidFill>
                  <a:latin typeface="+mn-lt"/>
                </a:rPr>
                <a:t>call(TIn1 </a:t>
              </a:r>
              <a:r>
                <a:rPr lang="en-US" altLang="en-US" sz="2400" dirty="0">
                  <a:solidFill>
                    <a:srgbClr val="58595B"/>
                  </a:solidFill>
                  <a:latin typeface="+mn-lt"/>
                </a:rPr>
                <a:t>value1, TIn2 value2</a:t>
              </a:r>
              <a:r>
                <a:rPr lang="en-US" altLang="en-US" sz="2400" dirty="0" smtClean="0">
                  <a:solidFill>
                    <a:srgbClr val="58595B"/>
                  </a:solidFill>
                  <a:latin typeface="+mn-lt"/>
                </a:rPr>
                <a:t>)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228600" y="1972193"/>
              <a:ext cx="11722026" cy="457200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232259" y="1971676"/>
              <a:ext cx="5486400" cy="454025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75" name="Group 2474"/>
          <p:cNvGrpSpPr/>
          <p:nvPr/>
        </p:nvGrpSpPr>
        <p:grpSpPr>
          <a:xfrm>
            <a:off x="228600" y="4257678"/>
            <a:ext cx="11722026" cy="460375"/>
            <a:chOff x="228600" y="4257678"/>
            <a:chExt cx="11722026" cy="460375"/>
          </a:xfrm>
        </p:grpSpPr>
        <p:sp>
          <p:nvSpPr>
            <p:cNvPr id="462" name="Rectangle 422"/>
            <p:cNvSpPr>
              <a:spLocks noChangeArrowheads="1"/>
            </p:cNvSpPr>
            <p:nvPr/>
          </p:nvSpPr>
          <p:spPr bwMode="auto">
            <a:xfrm>
              <a:off x="334963" y="4301612"/>
              <a:ext cx="24788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VoidFunction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&lt;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TIn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&gt;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sp>
          <p:nvSpPr>
            <p:cNvPr id="463" name="Rectangle 426"/>
            <p:cNvSpPr>
              <a:spLocks noChangeArrowheads="1"/>
            </p:cNvSpPr>
            <p:nvPr/>
          </p:nvSpPr>
          <p:spPr bwMode="auto">
            <a:xfrm>
              <a:off x="5854701" y="4301612"/>
              <a:ext cx="24036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void call(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TIn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 value)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228600" y="4257678"/>
              <a:ext cx="11722026" cy="457200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232259" y="4257679"/>
              <a:ext cx="5486400" cy="460374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474" name="Group 2473"/>
          <p:cNvGrpSpPr/>
          <p:nvPr/>
        </p:nvGrpSpPr>
        <p:grpSpPr>
          <a:xfrm>
            <a:off x="228600" y="3799919"/>
            <a:ext cx="11722026" cy="457200"/>
            <a:chOff x="228600" y="3799919"/>
            <a:chExt cx="11722026" cy="457200"/>
          </a:xfrm>
          <a:solidFill>
            <a:schemeClr val="bg2">
              <a:lumMod val="85000"/>
            </a:schemeClr>
          </a:solidFill>
        </p:grpSpPr>
        <p:sp>
          <p:nvSpPr>
            <p:cNvPr id="474" name="Rectangle 473"/>
            <p:cNvSpPr/>
            <p:nvPr/>
          </p:nvSpPr>
          <p:spPr>
            <a:xfrm>
              <a:off x="228600" y="3799919"/>
              <a:ext cx="11722026" cy="457200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232259" y="3800477"/>
              <a:ext cx="5486400" cy="454025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0" name="Rectangle 413"/>
            <p:cNvSpPr>
              <a:spLocks noChangeArrowheads="1"/>
            </p:cNvSpPr>
            <p:nvPr/>
          </p:nvSpPr>
          <p:spPr bwMode="auto">
            <a:xfrm>
              <a:off x="334963" y="3843853"/>
              <a:ext cx="4745402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FlatMapFunction2&lt;TIn1, TIn2, 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TOut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&gt; 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sp>
          <p:nvSpPr>
            <p:cNvPr id="461" name="Rectangle 416"/>
            <p:cNvSpPr>
              <a:spLocks noChangeArrowheads="1"/>
            </p:cNvSpPr>
            <p:nvPr/>
          </p:nvSpPr>
          <p:spPr bwMode="auto">
            <a:xfrm>
              <a:off x="5854701" y="3843853"/>
              <a:ext cx="5820440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Iterable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&lt;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TOut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&gt; call(TIn1 value1, TIn2 value2)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</p:grpSp>
      <p:grpSp>
        <p:nvGrpSpPr>
          <p:cNvPr id="2477" name="Group 2476"/>
          <p:cNvGrpSpPr/>
          <p:nvPr/>
        </p:nvGrpSpPr>
        <p:grpSpPr>
          <a:xfrm>
            <a:off x="228600" y="5168901"/>
            <a:ext cx="11722026" cy="457200"/>
            <a:chOff x="228600" y="5168901"/>
            <a:chExt cx="11722026" cy="457200"/>
          </a:xfrm>
        </p:grpSpPr>
        <p:sp>
          <p:nvSpPr>
            <p:cNvPr id="466" name="Rectangle 438"/>
            <p:cNvSpPr>
              <a:spLocks noChangeArrowheads="1"/>
            </p:cNvSpPr>
            <p:nvPr/>
          </p:nvSpPr>
          <p:spPr bwMode="auto">
            <a:xfrm>
              <a:off x="334962" y="5212835"/>
              <a:ext cx="51326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PairFlatMapFunction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&lt;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TIn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, </a:t>
              </a: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TKey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  <a:cs typeface="Arial" pitchFamily="34" charset="0"/>
                </a:rPr>
                <a:t>, TValue&gt;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endParaRPr>
            </a:p>
          </p:txBody>
        </p:sp>
        <p:sp>
          <p:nvSpPr>
            <p:cNvPr id="467" name="Rectangle 444"/>
            <p:cNvSpPr>
              <a:spLocks noChangeArrowheads="1"/>
            </p:cNvSpPr>
            <p:nvPr/>
          </p:nvSpPr>
          <p:spPr bwMode="auto">
            <a:xfrm>
              <a:off x="5854701" y="5212835"/>
              <a:ext cx="59467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</a:rPr>
                <a:t>Iterable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</a:rPr>
                <a:t>&lt;</a:t>
              </a:r>
              <a:r>
                <a:rPr lang="en-US" altLang="en-US" sz="2400" dirty="0" smtClean="0">
                  <a:solidFill>
                    <a:srgbClr val="58595B"/>
                  </a:solidFill>
                  <a:latin typeface="+mn-lt"/>
                </a:rPr>
                <a:t>Tuple2&lt;</a:t>
              </a:r>
              <a:r>
                <a:rPr lang="en-US" altLang="en-US" sz="2400" dirty="0" err="1" smtClean="0">
                  <a:solidFill>
                    <a:srgbClr val="58595B"/>
                  </a:solidFill>
                  <a:latin typeface="+mn-lt"/>
                </a:rPr>
                <a:t>TKey</a:t>
              </a:r>
              <a:r>
                <a:rPr lang="en-US" altLang="en-US" sz="2400" dirty="0">
                  <a:solidFill>
                    <a:srgbClr val="58595B"/>
                  </a:solidFill>
                  <a:latin typeface="+mn-lt"/>
                </a:rPr>
                <a:t>, TValue&gt; call(</a:t>
              </a:r>
              <a:r>
                <a:rPr lang="en-US" altLang="en-US" sz="2400" dirty="0" err="1">
                  <a:solidFill>
                    <a:srgbClr val="58595B"/>
                  </a:solidFill>
                  <a:latin typeface="+mn-lt"/>
                </a:rPr>
                <a:t>TIn</a:t>
              </a:r>
              <a:r>
                <a:rPr lang="en-US" altLang="en-US" sz="2400" dirty="0">
                  <a:solidFill>
                    <a:srgbClr val="58595B"/>
                  </a:solidFill>
                  <a:latin typeface="+mn-lt"/>
                </a:rPr>
                <a:t> value</a:t>
              </a:r>
              <a:r>
                <a:rPr lang="en-US" altLang="en-US" sz="2400" dirty="0" smtClean="0">
                  <a:solidFill>
                    <a:srgbClr val="58595B"/>
                  </a:solidFill>
                  <a:latin typeface="+mn-lt"/>
                </a:rPr>
                <a:t>)</a:t>
              </a: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58595B"/>
                  </a:solidFill>
                  <a:effectLst/>
                  <a:latin typeface="+mn-lt"/>
                </a:rPr>
                <a:t>  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228600" y="5168901"/>
              <a:ext cx="11722026" cy="457200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32259" y="5172076"/>
              <a:ext cx="5486400" cy="454025"/>
            </a:xfrm>
            <a:prstGeom prst="rect">
              <a:avLst/>
            </a:prstGeom>
            <a:grpFill/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26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3069842"/>
            <a:ext cx="12192000" cy="718316"/>
          </a:xfrm>
        </p:spPr>
        <p:txBody>
          <a:bodyPr/>
          <a:lstStyle/>
          <a:p>
            <a:r>
              <a:rPr lang="en-US" dirty="0" err="1" smtClean="0"/>
              <a:t>JavaPairRDD</a:t>
            </a:r>
            <a:r>
              <a:rPr lang="en-US" dirty="0" smtClean="0"/>
              <a:t>&lt;TK, TV&gt; </a:t>
            </a:r>
            <a:r>
              <a:rPr lang="en-US" b="1" dirty="0" err="1" smtClean="0"/>
              <a:t>mapToPair</a:t>
            </a:r>
            <a:r>
              <a:rPr lang="en-US" dirty="0" smtClean="0"/>
              <a:t>&lt;TK, TV&gt; (</a:t>
            </a:r>
            <a:r>
              <a:rPr lang="en-US" dirty="0" err="1" smtClean="0"/>
              <a:t>PairFunction</a:t>
            </a:r>
            <a:r>
              <a:rPr lang="en-US" dirty="0" smtClean="0"/>
              <a:t>&lt;</a:t>
            </a:r>
            <a:r>
              <a:rPr lang="en-US" dirty="0" err="1" smtClean="0"/>
              <a:t>TIn</a:t>
            </a:r>
            <a:r>
              <a:rPr lang="en-US" dirty="0" smtClean="0"/>
              <a:t>, TK, TV&gt;)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RDD Research Paper</a:t>
            </a:r>
          </a:p>
          <a:p>
            <a:pPr lvl="1"/>
            <a:r>
              <a:rPr lang="en-US" dirty="0">
                <a:hlinkClick r:id="rId3"/>
              </a:rPr>
              <a:t>http://www.cs.berkeley.edu/~</a:t>
            </a:r>
            <a:r>
              <a:rPr lang="en-US" dirty="0" smtClean="0">
                <a:hlinkClick r:id="rId3"/>
              </a:rPr>
              <a:t>matei/papers/2012/nsdi_spark.pdf</a:t>
            </a:r>
            <a:endParaRPr lang="en-US" dirty="0" smtClean="0"/>
          </a:p>
          <a:p>
            <a:r>
              <a:rPr lang="en-US" dirty="0" smtClean="0"/>
              <a:t>Lambdas</a:t>
            </a:r>
          </a:p>
          <a:p>
            <a:pPr lvl="1"/>
            <a:r>
              <a:rPr lang="en-US" dirty="0" smtClean="0"/>
              <a:t>What’s New in Java 8: </a:t>
            </a:r>
            <a:r>
              <a:rPr lang="en-US" sz="1900" dirty="0" smtClean="0"/>
              <a:t>Jose </a:t>
            </a:r>
            <a:r>
              <a:rPr lang="en-US" sz="1900" dirty="0" err="1" smtClean="0"/>
              <a:t>Paumard</a:t>
            </a:r>
            <a:endParaRPr lang="en-US" sz="1900" dirty="0" smtClean="0"/>
          </a:p>
          <a:p>
            <a:pPr lvl="1"/>
            <a:r>
              <a:rPr lang="en-US" dirty="0" smtClean="0"/>
              <a:t>Functional </a:t>
            </a:r>
            <a:r>
              <a:rPr lang="en-US" dirty="0"/>
              <a:t>Programming With </a:t>
            </a:r>
            <a:r>
              <a:rPr lang="en-US" dirty="0" smtClean="0"/>
              <a:t>Java: </a:t>
            </a:r>
            <a:r>
              <a:rPr lang="en-US" sz="1900" dirty="0" smtClean="0"/>
              <a:t>Jessica Kerr</a:t>
            </a:r>
          </a:p>
          <a:p>
            <a:r>
              <a:rPr lang="en-US" dirty="0"/>
              <a:t>Add ALL the Things: </a:t>
            </a:r>
            <a:r>
              <a:rPr lang="en-US" sz="2200" dirty="0" err="1"/>
              <a:t>Avi</a:t>
            </a:r>
            <a:r>
              <a:rPr lang="en-US" sz="2200" dirty="0"/>
              <a:t> Bryant</a:t>
            </a:r>
          </a:p>
          <a:p>
            <a:pPr lvl="1"/>
            <a:r>
              <a:rPr lang="en-US" dirty="0"/>
              <a:t> </a:t>
            </a:r>
            <a:r>
              <a:rPr lang="en-US" dirty="0">
                <a:hlinkClick r:id="rId4"/>
              </a:rPr>
              <a:t>http://www.infoq.com/presentations/abstract-algebra-analytics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/>
              <a:t>Official Documentation</a:t>
            </a:r>
          </a:p>
          <a:p>
            <a:pPr lvl="1"/>
            <a:r>
              <a:rPr lang="en-US" dirty="0">
                <a:hlinkClick r:id="rId5"/>
              </a:rPr>
              <a:t>https://spark.apache.org/docs/latest/programming-guide.html</a:t>
            </a:r>
            <a:endParaRPr lang="en-US" dirty="0"/>
          </a:p>
          <a:p>
            <a:r>
              <a:rPr lang="en-US" dirty="0"/>
              <a:t>Python API: </a:t>
            </a:r>
            <a:r>
              <a:rPr lang="en-US" sz="2200" dirty="0"/>
              <a:t>Josh Rosen</a:t>
            </a:r>
          </a:p>
          <a:p>
            <a:pPr lvl="1"/>
            <a:r>
              <a:rPr lang="en-US" dirty="0">
                <a:hlinkClick r:id="rId6"/>
              </a:rPr>
              <a:t>https://www.youtube.com/watch?v=xc7Lc8RA8wE</a:t>
            </a:r>
            <a:r>
              <a:rPr lang="en-US" dirty="0"/>
              <a:t> 	</a:t>
            </a:r>
          </a:p>
          <a:p>
            <a:pPr lvl="1"/>
            <a:endParaRPr lang="en-US" dirty="0"/>
          </a:p>
          <a:p>
            <a:pPr lvl="1"/>
            <a:endParaRPr lang="en-US" sz="1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Spark Context</a:t>
            </a:r>
          </a:p>
          <a:p>
            <a:r>
              <a:rPr lang="en-US" dirty="0" smtClean="0"/>
              <a:t>RDD</a:t>
            </a:r>
          </a:p>
          <a:p>
            <a:r>
              <a:rPr lang="en-US" dirty="0" smtClean="0"/>
              <a:t>Transformations</a:t>
            </a:r>
          </a:p>
          <a:p>
            <a:r>
              <a:rPr lang="en-US" dirty="0" smtClean="0"/>
              <a:t>Actions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Accumulators</a:t>
            </a:r>
          </a:p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build a program!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8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143895" y="2341414"/>
            <a:ext cx="7904212" cy="2175172"/>
          </a:xfrm>
        </p:spPr>
        <p:txBody>
          <a:bodyPr/>
          <a:lstStyle/>
          <a:p>
            <a:r>
              <a:rPr lang="en-US" dirty="0"/>
              <a:t>…collection of elements partitioned across the nodes of the cluster that can be operated on in </a:t>
            </a:r>
            <a:r>
              <a:rPr lang="en-US" dirty="0" smtClean="0"/>
              <a:t>parallel…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6425" y="187325"/>
            <a:ext cx="10979150" cy="1571625"/>
          </a:xfrm>
        </p:spPr>
        <p:txBody>
          <a:bodyPr/>
          <a:lstStyle/>
          <a:p>
            <a:r>
              <a:rPr lang="en-US" dirty="0" smtClean="0"/>
              <a:t>RDD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4600" y="3920609"/>
            <a:ext cx="720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spark.apache.org/docs/latest/programming-guide.html#overview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4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theme/theme1.xml><?xml version="1.0" encoding="utf-8"?>
<a:theme xmlns:a="http://schemas.openxmlformats.org/drawingml/2006/main" name="Pluralsight_PowerPoint_April_2015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 w="38100">
          <a:solidFill>
            <a:srgbClr val="080300"/>
          </a:solidFill>
        </a:ln>
        <a:effectLst/>
      </a:spPr>
      <a:bodyPr rtlCol="0" anchor="ctr"/>
      <a:lstStyle>
        <a:defPPr algn="ctr">
          <a:defRPr dirty="0" smtClean="0">
            <a:ln w="38100">
              <a:solidFill>
                <a:schemeClr val="tx1"/>
              </a:solidFill>
            </a:ln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luralsight_PowerPoint_April_2015.potx" id="{308C820F-72E2-4BD0-92C7-1FBB194156CF}" vid="{BCF23F6F-7B6B-4A18-B595-3368204A1B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Pluralsight_PowerPoint_April_2015</Template>
  <TotalTime>51412</TotalTime>
  <Words>4947</Words>
  <Application>Microsoft Office PowerPoint</Application>
  <PresentationFormat>Custom</PresentationFormat>
  <Paragraphs>1149</Paragraphs>
  <Slides>79</Slides>
  <Notes>79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Pluralsight_PowerPoint_April_2015</vt:lpstr>
      <vt:lpstr>Spark Core</vt:lpstr>
      <vt:lpstr>PowerPoint Presentation</vt:lpstr>
      <vt:lpstr>Agenda</vt:lpstr>
      <vt:lpstr>Agenda</vt:lpstr>
      <vt:lpstr>Spark Mechanics</vt:lpstr>
      <vt:lpstr>Spark Mechanics</vt:lpstr>
      <vt:lpstr>Spark Context</vt:lpstr>
      <vt:lpstr>PowerPoint Presentation</vt:lpstr>
      <vt:lpstr>RDD</vt:lpstr>
      <vt:lpstr>RDD</vt:lpstr>
      <vt:lpstr>Spark Mechanics</vt:lpstr>
      <vt:lpstr>Spark Mechanics</vt:lpstr>
      <vt:lpstr>Spark Mechanics</vt:lpstr>
      <vt:lpstr>Input</vt:lpstr>
      <vt:lpstr>PowerPoint Presentation</vt:lpstr>
      <vt:lpstr>PowerPoint Presentation</vt:lpstr>
      <vt:lpstr>Named Method</vt:lpstr>
      <vt:lpstr>Lambda Functions</vt:lpstr>
      <vt:lpstr>Lambda Functions</vt:lpstr>
      <vt:lpstr>Lambda Functions</vt:lpstr>
      <vt:lpstr>Lambda Functions</vt:lpstr>
      <vt:lpstr>Transformations</vt:lpstr>
      <vt:lpstr>PowerPoint Presentation</vt:lpstr>
      <vt:lpstr>map</vt:lpstr>
      <vt:lpstr>mapPartitions</vt:lpstr>
      <vt:lpstr>RDD Combiners</vt:lpstr>
      <vt:lpstr>RDD Combiners</vt:lpstr>
      <vt:lpstr>RDD Combiners</vt:lpstr>
      <vt:lpstr>RDD Combiners</vt:lpstr>
      <vt:lpstr>RDD Combiners</vt:lpstr>
      <vt:lpstr>RDD Combiners</vt:lpstr>
      <vt:lpstr>RDD Combiners</vt:lpstr>
      <vt:lpstr>RDD Combiners</vt:lpstr>
      <vt:lpstr>RDD Combiners</vt:lpstr>
      <vt:lpstr>RDD Combiners</vt:lpstr>
      <vt:lpstr>Actions</vt:lpstr>
      <vt:lpstr>Actions</vt:lpstr>
      <vt:lpstr>Associative Property</vt:lpstr>
      <vt:lpstr>Associative Property</vt:lpstr>
      <vt:lpstr>Associative Property</vt:lpstr>
      <vt:lpstr>Associative Property</vt:lpstr>
      <vt:lpstr>Associative Property</vt:lpstr>
      <vt:lpstr>Associative Property</vt:lpstr>
      <vt:lpstr>PowerPoint Presentation</vt:lpstr>
      <vt:lpstr>Actions</vt:lpstr>
      <vt:lpstr>Actions</vt:lpstr>
      <vt:lpstr>Actions</vt:lpstr>
      <vt:lpstr>PowerPoint Presentation</vt:lpstr>
      <vt:lpstr>RDD Implicits</vt:lpstr>
      <vt:lpstr>RDD Implicits</vt:lpstr>
      <vt:lpstr>Pairs</vt:lpstr>
      <vt:lpstr>Pairs</vt:lpstr>
      <vt:lpstr>Pairs</vt:lpstr>
      <vt:lpstr>Pairs</vt:lpstr>
      <vt:lpstr>Pairs</vt:lpstr>
      <vt:lpstr>Pair Methods</vt:lpstr>
      <vt:lpstr>SQL-Like Pairings</vt:lpstr>
      <vt:lpstr>SQL-Like Pairings</vt:lpstr>
      <vt:lpstr>SQL-Like Pairings</vt:lpstr>
      <vt:lpstr>SQL-Like Pairings</vt:lpstr>
      <vt:lpstr>Pair Methods</vt:lpstr>
      <vt:lpstr>Pair Saving</vt:lpstr>
      <vt:lpstr>PowerPoint Presentation</vt:lpstr>
      <vt:lpstr>Cache</vt:lpstr>
      <vt:lpstr>Cache</vt:lpstr>
      <vt:lpstr>Cache</vt:lpstr>
      <vt:lpstr>PowerPoint Presentation</vt:lpstr>
      <vt:lpstr>Cache</vt:lpstr>
      <vt:lpstr>PowerPoint Presentation</vt:lpstr>
      <vt:lpstr>Accumulator</vt:lpstr>
      <vt:lpstr>Accumulator</vt:lpstr>
      <vt:lpstr>Accumulator</vt:lpstr>
      <vt:lpstr>Accumulator</vt:lpstr>
      <vt:lpstr>PowerPoint Presentation</vt:lpstr>
      <vt:lpstr>Java</vt:lpstr>
      <vt:lpstr>Java</vt:lpstr>
      <vt:lpstr>Java</vt:lpstr>
      <vt:lpstr>Resources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Fundamentals</dc:title>
  <dc:creator>Justin</dc:creator>
  <cp:lastModifiedBy>Justin</cp:lastModifiedBy>
  <cp:revision>463</cp:revision>
  <dcterms:created xsi:type="dcterms:W3CDTF">2015-05-20T02:46:25Z</dcterms:created>
  <dcterms:modified xsi:type="dcterms:W3CDTF">2016-01-05T04:17:48Z</dcterms:modified>
</cp:coreProperties>
</file>